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04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3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/>
          <p:cNvSpPr/>
          <p:nvPr/>
        </p:nvSpPr>
        <p:spPr>
          <a:xfrm>
            <a:off x="7971561" y="1250978"/>
            <a:ext cx="4164119" cy="45027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1" y="1094409"/>
            <a:ext cx="3861532" cy="46593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F5226805-CD3F-4AF0-BDB1-600434F26923}"/>
              </a:ext>
            </a:extLst>
          </p:cNvPr>
          <p:cNvSpPr/>
          <p:nvPr/>
        </p:nvSpPr>
        <p:spPr>
          <a:xfrm rot="16200000">
            <a:off x="3420473" y="3976970"/>
            <a:ext cx="4933996" cy="436359"/>
          </a:xfrm>
          <a:custGeom>
            <a:avLst/>
            <a:gdLst>
              <a:gd name="connsiteX0" fmla="*/ 0 w 5519058"/>
              <a:gd name="connsiteY0" fmla="*/ 548518 h 2942772"/>
              <a:gd name="connsiteX1" fmla="*/ 3943674 w 5519058"/>
              <a:gd name="connsiteY1" fmla="*/ 548518 h 2942772"/>
              <a:gd name="connsiteX2" fmla="*/ 3943674 w 5519058"/>
              <a:gd name="connsiteY2" fmla="*/ 0 h 2942772"/>
              <a:gd name="connsiteX3" fmla="*/ 5519058 w 5519058"/>
              <a:gd name="connsiteY3" fmla="*/ 1471386 h 2942772"/>
              <a:gd name="connsiteX4" fmla="*/ 3943674 w 5519058"/>
              <a:gd name="connsiteY4" fmla="*/ 2942772 h 2942772"/>
              <a:gd name="connsiteX5" fmla="*/ 3943674 w 5519058"/>
              <a:gd name="connsiteY5" fmla="*/ 2394254 h 2942772"/>
              <a:gd name="connsiteX6" fmla="*/ 0 w 5519058"/>
              <a:gd name="connsiteY6" fmla="*/ 2394254 h 2942772"/>
              <a:gd name="connsiteX7" fmla="*/ 0 w 5519058"/>
              <a:gd name="connsiteY7" fmla="*/ 548518 h 2942772"/>
              <a:gd name="connsiteX0" fmla="*/ 103212 w 5622270"/>
              <a:gd name="connsiteY0" fmla="*/ 548518 h 2942772"/>
              <a:gd name="connsiteX1" fmla="*/ 4046886 w 5622270"/>
              <a:gd name="connsiteY1" fmla="*/ 548518 h 2942772"/>
              <a:gd name="connsiteX2" fmla="*/ 4046886 w 5622270"/>
              <a:gd name="connsiteY2" fmla="*/ 0 h 2942772"/>
              <a:gd name="connsiteX3" fmla="*/ 5622270 w 5622270"/>
              <a:gd name="connsiteY3" fmla="*/ 1471386 h 2942772"/>
              <a:gd name="connsiteX4" fmla="*/ 4046886 w 5622270"/>
              <a:gd name="connsiteY4" fmla="*/ 2942772 h 2942772"/>
              <a:gd name="connsiteX5" fmla="*/ 4046886 w 5622270"/>
              <a:gd name="connsiteY5" fmla="*/ 2394254 h 2942772"/>
              <a:gd name="connsiteX6" fmla="*/ 103212 w 5622270"/>
              <a:gd name="connsiteY6" fmla="*/ 2394254 h 2942772"/>
              <a:gd name="connsiteX7" fmla="*/ 103212 w 5622270"/>
              <a:gd name="connsiteY7" fmla="*/ 548518 h 2942772"/>
              <a:gd name="connsiteX0" fmla="*/ 160851 w 5679909"/>
              <a:gd name="connsiteY0" fmla="*/ 548518 h 2942772"/>
              <a:gd name="connsiteX1" fmla="*/ 4104525 w 5679909"/>
              <a:gd name="connsiteY1" fmla="*/ 548518 h 2942772"/>
              <a:gd name="connsiteX2" fmla="*/ 4104525 w 5679909"/>
              <a:gd name="connsiteY2" fmla="*/ 0 h 2942772"/>
              <a:gd name="connsiteX3" fmla="*/ 5679909 w 5679909"/>
              <a:gd name="connsiteY3" fmla="*/ 1471386 h 2942772"/>
              <a:gd name="connsiteX4" fmla="*/ 4104525 w 5679909"/>
              <a:gd name="connsiteY4" fmla="*/ 2942772 h 2942772"/>
              <a:gd name="connsiteX5" fmla="*/ 4104525 w 5679909"/>
              <a:gd name="connsiteY5" fmla="*/ 2394254 h 2942772"/>
              <a:gd name="connsiteX6" fmla="*/ 160851 w 5679909"/>
              <a:gd name="connsiteY6" fmla="*/ 2394254 h 2942772"/>
              <a:gd name="connsiteX7" fmla="*/ 160851 w 5679909"/>
              <a:gd name="connsiteY7" fmla="*/ 548518 h 2942772"/>
              <a:gd name="connsiteX0" fmla="*/ 190849 w 5709907"/>
              <a:gd name="connsiteY0" fmla="*/ 548518 h 2942772"/>
              <a:gd name="connsiteX1" fmla="*/ 4134523 w 5709907"/>
              <a:gd name="connsiteY1" fmla="*/ 548518 h 2942772"/>
              <a:gd name="connsiteX2" fmla="*/ 4134523 w 5709907"/>
              <a:gd name="connsiteY2" fmla="*/ 0 h 2942772"/>
              <a:gd name="connsiteX3" fmla="*/ 5709907 w 5709907"/>
              <a:gd name="connsiteY3" fmla="*/ 1471386 h 2942772"/>
              <a:gd name="connsiteX4" fmla="*/ 4134523 w 5709907"/>
              <a:gd name="connsiteY4" fmla="*/ 2942772 h 2942772"/>
              <a:gd name="connsiteX5" fmla="*/ 4134523 w 5709907"/>
              <a:gd name="connsiteY5" fmla="*/ 2394254 h 2942772"/>
              <a:gd name="connsiteX6" fmla="*/ 190849 w 5709907"/>
              <a:gd name="connsiteY6" fmla="*/ 2394254 h 2942772"/>
              <a:gd name="connsiteX7" fmla="*/ 190849 w 5709907"/>
              <a:gd name="connsiteY7" fmla="*/ 548518 h 2942772"/>
              <a:gd name="connsiteX0" fmla="*/ 215071 w 5734129"/>
              <a:gd name="connsiteY0" fmla="*/ 548518 h 2942772"/>
              <a:gd name="connsiteX1" fmla="*/ 4158745 w 5734129"/>
              <a:gd name="connsiteY1" fmla="*/ 548518 h 2942772"/>
              <a:gd name="connsiteX2" fmla="*/ 4158745 w 5734129"/>
              <a:gd name="connsiteY2" fmla="*/ 0 h 2942772"/>
              <a:gd name="connsiteX3" fmla="*/ 5734129 w 5734129"/>
              <a:gd name="connsiteY3" fmla="*/ 1471386 h 2942772"/>
              <a:gd name="connsiteX4" fmla="*/ 4158745 w 5734129"/>
              <a:gd name="connsiteY4" fmla="*/ 2942772 h 2942772"/>
              <a:gd name="connsiteX5" fmla="*/ 4158745 w 5734129"/>
              <a:gd name="connsiteY5" fmla="*/ 2394254 h 2942772"/>
              <a:gd name="connsiteX6" fmla="*/ 215071 w 5734129"/>
              <a:gd name="connsiteY6" fmla="*/ 2394254 h 2942772"/>
              <a:gd name="connsiteX7" fmla="*/ 215071 w 5734129"/>
              <a:gd name="connsiteY7" fmla="*/ 548518 h 2942772"/>
              <a:gd name="connsiteX0" fmla="*/ 206830 w 5725888"/>
              <a:gd name="connsiteY0" fmla="*/ 548518 h 2942772"/>
              <a:gd name="connsiteX1" fmla="*/ 4150504 w 5725888"/>
              <a:gd name="connsiteY1" fmla="*/ 548518 h 2942772"/>
              <a:gd name="connsiteX2" fmla="*/ 4150504 w 5725888"/>
              <a:gd name="connsiteY2" fmla="*/ 0 h 2942772"/>
              <a:gd name="connsiteX3" fmla="*/ 5725888 w 5725888"/>
              <a:gd name="connsiteY3" fmla="*/ 1471386 h 2942772"/>
              <a:gd name="connsiteX4" fmla="*/ 4150504 w 5725888"/>
              <a:gd name="connsiteY4" fmla="*/ 2942772 h 2942772"/>
              <a:gd name="connsiteX5" fmla="*/ 4150504 w 5725888"/>
              <a:gd name="connsiteY5" fmla="*/ 2394254 h 2942772"/>
              <a:gd name="connsiteX6" fmla="*/ 206830 w 5725888"/>
              <a:gd name="connsiteY6" fmla="*/ 2394254 h 2942772"/>
              <a:gd name="connsiteX7" fmla="*/ 206830 w 5725888"/>
              <a:gd name="connsiteY7" fmla="*/ 548518 h 2942772"/>
              <a:gd name="connsiteX0" fmla="*/ 226279 w 5745337"/>
              <a:gd name="connsiteY0" fmla="*/ 548518 h 2942772"/>
              <a:gd name="connsiteX1" fmla="*/ 4169953 w 5745337"/>
              <a:gd name="connsiteY1" fmla="*/ 548518 h 2942772"/>
              <a:gd name="connsiteX2" fmla="*/ 4169953 w 5745337"/>
              <a:gd name="connsiteY2" fmla="*/ 0 h 2942772"/>
              <a:gd name="connsiteX3" fmla="*/ 5745337 w 5745337"/>
              <a:gd name="connsiteY3" fmla="*/ 1471386 h 2942772"/>
              <a:gd name="connsiteX4" fmla="*/ 4169953 w 5745337"/>
              <a:gd name="connsiteY4" fmla="*/ 2942772 h 2942772"/>
              <a:gd name="connsiteX5" fmla="*/ 4169953 w 5745337"/>
              <a:gd name="connsiteY5" fmla="*/ 2394254 h 2942772"/>
              <a:gd name="connsiteX6" fmla="*/ 226279 w 5745337"/>
              <a:gd name="connsiteY6" fmla="*/ 2394254 h 2942772"/>
              <a:gd name="connsiteX7" fmla="*/ 226279 w 5745337"/>
              <a:gd name="connsiteY7" fmla="*/ 548518 h 2942772"/>
              <a:gd name="connsiteX0" fmla="*/ 242216 w 5761274"/>
              <a:gd name="connsiteY0" fmla="*/ 548518 h 2942772"/>
              <a:gd name="connsiteX1" fmla="*/ 4185890 w 5761274"/>
              <a:gd name="connsiteY1" fmla="*/ 548518 h 2942772"/>
              <a:gd name="connsiteX2" fmla="*/ 4185890 w 5761274"/>
              <a:gd name="connsiteY2" fmla="*/ 0 h 2942772"/>
              <a:gd name="connsiteX3" fmla="*/ 5761274 w 5761274"/>
              <a:gd name="connsiteY3" fmla="*/ 1471386 h 2942772"/>
              <a:gd name="connsiteX4" fmla="*/ 4185890 w 5761274"/>
              <a:gd name="connsiteY4" fmla="*/ 2942772 h 2942772"/>
              <a:gd name="connsiteX5" fmla="*/ 4185890 w 5761274"/>
              <a:gd name="connsiteY5" fmla="*/ 2394254 h 2942772"/>
              <a:gd name="connsiteX6" fmla="*/ 242216 w 5761274"/>
              <a:gd name="connsiteY6" fmla="*/ 2394254 h 2942772"/>
              <a:gd name="connsiteX7" fmla="*/ 242216 w 5761274"/>
              <a:gd name="connsiteY7" fmla="*/ 548518 h 2942772"/>
              <a:gd name="connsiteX0" fmla="*/ 211025 w 5730083"/>
              <a:gd name="connsiteY0" fmla="*/ 548518 h 2942772"/>
              <a:gd name="connsiteX1" fmla="*/ 4154699 w 5730083"/>
              <a:gd name="connsiteY1" fmla="*/ 548518 h 2942772"/>
              <a:gd name="connsiteX2" fmla="*/ 4154699 w 5730083"/>
              <a:gd name="connsiteY2" fmla="*/ 0 h 2942772"/>
              <a:gd name="connsiteX3" fmla="*/ 5730083 w 5730083"/>
              <a:gd name="connsiteY3" fmla="*/ 1471386 h 2942772"/>
              <a:gd name="connsiteX4" fmla="*/ 4154699 w 5730083"/>
              <a:gd name="connsiteY4" fmla="*/ 2942772 h 2942772"/>
              <a:gd name="connsiteX5" fmla="*/ 4154699 w 5730083"/>
              <a:gd name="connsiteY5" fmla="*/ 2394254 h 2942772"/>
              <a:gd name="connsiteX6" fmla="*/ 211025 w 5730083"/>
              <a:gd name="connsiteY6" fmla="*/ 2394254 h 2942772"/>
              <a:gd name="connsiteX7" fmla="*/ 211025 w 5730083"/>
              <a:gd name="connsiteY7" fmla="*/ 548518 h 2942772"/>
              <a:gd name="connsiteX0" fmla="*/ 213956 w 5733014"/>
              <a:gd name="connsiteY0" fmla="*/ 548518 h 2942772"/>
              <a:gd name="connsiteX1" fmla="*/ 4157630 w 5733014"/>
              <a:gd name="connsiteY1" fmla="*/ 548518 h 2942772"/>
              <a:gd name="connsiteX2" fmla="*/ 4157630 w 5733014"/>
              <a:gd name="connsiteY2" fmla="*/ 0 h 2942772"/>
              <a:gd name="connsiteX3" fmla="*/ 5733014 w 5733014"/>
              <a:gd name="connsiteY3" fmla="*/ 1471386 h 2942772"/>
              <a:gd name="connsiteX4" fmla="*/ 4157630 w 5733014"/>
              <a:gd name="connsiteY4" fmla="*/ 2942772 h 2942772"/>
              <a:gd name="connsiteX5" fmla="*/ 4157630 w 5733014"/>
              <a:gd name="connsiteY5" fmla="*/ 2394254 h 2942772"/>
              <a:gd name="connsiteX6" fmla="*/ 213956 w 5733014"/>
              <a:gd name="connsiteY6" fmla="*/ 2394254 h 2942772"/>
              <a:gd name="connsiteX7" fmla="*/ 213956 w 5733014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145973 w 5721357"/>
              <a:gd name="connsiteY5" fmla="*/ 2394254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11020"/>
              <a:gd name="connsiteX1" fmla="*/ 3957695 w 5721357"/>
              <a:gd name="connsiteY1" fmla="*/ 59297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8349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82922 w 5721357"/>
              <a:gd name="connsiteY1" fmla="*/ 55981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7877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21357" h="2911020">
                <a:moveTo>
                  <a:pt x="202299" y="548518"/>
                </a:moveTo>
                <a:lnTo>
                  <a:pt x="3977877" y="569291"/>
                </a:lnTo>
                <a:cubicBezTo>
                  <a:pt x="3994212" y="373752"/>
                  <a:pt x="3994386" y="60603"/>
                  <a:pt x="4145973" y="0"/>
                </a:cubicBezTo>
                <a:lnTo>
                  <a:pt x="5721357" y="1471386"/>
                </a:lnTo>
                <a:lnTo>
                  <a:pt x="4178263" y="2911020"/>
                </a:lnTo>
                <a:cubicBezTo>
                  <a:pt x="4075700" y="2827150"/>
                  <a:pt x="3986859" y="2743284"/>
                  <a:pt x="3950903" y="2376803"/>
                </a:cubicBezTo>
                <a:lnTo>
                  <a:pt x="202299" y="2394254"/>
                </a:lnTo>
                <a:cubicBezTo>
                  <a:pt x="-29933" y="1902387"/>
                  <a:pt x="-102503" y="1156517"/>
                  <a:pt x="202299" y="54851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589349-9556-43E3-9F6D-01DEFC78BB63}"/>
              </a:ext>
            </a:extLst>
          </p:cNvPr>
          <p:cNvSpPr txBox="1"/>
          <p:nvPr/>
        </p:nvSpPr>
        <p:spPr>
          <a:xfrm>
            <a:off x="7393416" y="5979886"/>
            <a:ext cx="430216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学校を核とした地域づくりの実現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　　　　　　　　</a:t>
            </a:r>
            <a:endParaRPr kumimoji="1" lang="ja-JP" altLang="en-US" sz="14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5A5C00-4386-4AB5-B56C-B915051B45A4}"/>
              </a:ext>
            </a:extLst>
          </p:cNvPr>
          <p:cNvSpPr txBox="1"/>
          <p:nvPr/>
        </p:nvSpPr>
        <p:spPr>
          <a:xfrm>
            <a:off x="-26866" y="6462094"/>
            <a:ext cx="1719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地域との連携</a:t>
            </a:r>
          </a:p>
        </p:txBody>
      </p:sp>
      <p:sp>
        <p:nvSpPr>
          <p:cNvPr id="37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0800000">
            <a:off x="2949907" y="2498239"/>
            <a:ext cx="1546947" cy="154572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1F79AFB-C8E2-4745-B1E4-A11410C18ED9}"/>
              </a:ext>
            </a:extLst>
          </p:cNvPr>
          <p:cNvSpPr/>
          <p:nvPr/>
        </p:nvSpPr>
        <p:spPr>
          <a:xfrm>
            <a:off x="3304154" y="1513742"/>
            <a:ext cx="5151475" cy="55895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学校教育目標　</a:t>
            </a:r>
            <a:r>
              <a:rPr kumimoji="1" lang="ja-JP" altLang="en-US" b="1" dirty="0" smtClean="0"/>
              <a:t>希望ある未来を切り拓く生徒の育成</a:t>
            </a:r>
            <a:endParaRPr kumimoji="1" lang="ja-JP" altLang="en-US" b="1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455A9E80-874B-48B1-9BDC-D0FF12EE1138}"/>
              </a:ext>
            </a:extLst>
          </p:cNvPr>
          <p:cNvSpPr/>
          <p:nvPr/>
        </p:nvSpPr>
        <p:spPr>
          <a:xfrm>
            <a:off x="149597" y="5900280"/>
            <a:ext cx="4012597" cy="5172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地域とともにある学校の実現</a:t>
            </a:r>
            <a:endParaRPr kumimoji="1" lang="ja-JP" altLang="en-US" b="1" dirty="0"/>
          </a:p>
        </p:txBody>
      </p:sp>
      <p:pic>
        <p:nvPicPr>
          <p:cNvPr id="59" name="グラフィックス 58" descr="校舎">
            <a:extLst>
              <a:ext uri="{FF2B5EF4-FFF2-40B4-BE49-F238E27FC236}">
                <a16:creationId xmlns:a16="http://schemas.microsoft.com/office/drawing/2014/main" id="{2E8C4D4E-6743-4E0B-A6F3-5D6DF438D4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59708" y="1902100"/>
            <a:ext cx="1772932" cy="434603"/>
          </a:xfrm>
          <a:prstGeom prst="rect">
            <a:avLst/>
          </a:prstGeom>
        </p:spPr>
      </p:pic>
      <p:pic>
        <p:nvPicPr>
          <p:cNvPr id="63" name="グラフィックス 62" descr="教室">
            <a:extLst>
              <a:ext uri="{FF2B5EF4-FFF2-40B4-BE49-F238E27FC236}">
                <a16:creationId xmlns:a16="http://schemas.microsoft.com/office/drawing/2014/main" id="{63F8DC9E-6080-437B-8CD8-F573B100FE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660023" y="1987258"/>
            <a:ext cx="779637" cy="339835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E7087AF-4B83-47A3-8DE4-3E9F0BE6226B}"/>
              </a:ext>
            </a:extLst>
          </p:cNvPr>
          <p:cNvSpPr txBox="1"/>
          <p:nvPr/>
        </p:nvSpPr>
        <p:spPr>
          <a:xfrm>
            <a:off x="2188362" y="6508260"/>
            <a:ext cx="9672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公民館・事業所</a:t>
            </a:r>
            <a:r>
              <a:rPr kumimoji="1" lang="ja-JP" altLang="en-US" sz="1400" b="1" dirty="0"/>
              <a:t>・</a:t>
            </a:r>
            <a:r>
              <a:rPr kumimoji="1" lang="ja-JP" altLang="en-US" sz="1400" b="1" dirty="0" smtClean="0"/>
              <a:t>家庭・教育委員会・社会教育団体・保育所・こども園・小学校・中学校・高等学校・公立大学など</a:t>
            </a:r>
            <a:endParaRPr kumimoji="1" lang="ja-JP" altLang="en-US" sz="1400" b="1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2401DBF-B97A-69BD-3BE2-EC9739C9487E}"/>
              </a:ext>
            </a:extLst>
          </p:cNvPr>
          <p:cNvSpPr/>
          <p:nvPr/>
        </p:nvSpPr>
        <p:spPr>
          <a:xfrm>
            <a:off x="4952961" y="2746378"/>
            <a:ext cx="1972964" cy="59631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0">
              <a:lnSpc>
                <a:spcPts val="15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　　　　　　　　　　　　　　　　　　　　　　　　　　　　　　　　　　　　　　　　　　　　　　　　　　　地域学校協働推進員</a:t>
            </a:r>
            <a:endParaRPr lang="en-US" altLang="ja-JP" sz="14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UD デジタル 教科書体 NK-B" panose="02020700000000000000" pitchFamily="18" charset="-128"/>
              <a:cs typeface="ＭＳ 明朝" panose="02020609040205080304" pitchFamily="17" charset="-128"/>
            </a:endParaRPr>
          </a:p>
          <a:p>
            <a:pPr algn="just" hangingPunct="0">
              <a:lnSpc>
                <a:spcPts val="1500"/>
              </a:lnSpc>
            </a:pPr>
            <a:r>
              <a:rPr lang="en-US" altLang="ja-JP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(</a:t>
            </a:r>
            <a:r>
              <a:rPr lang="ja-JP" altLang="en-US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地域と学校をつなぐ</a:t>
            </a:r>
            <a:r>
              <a:rPr lang="en-US" altLang="ja-JP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)</a:t>
            </a:r>
            <a:endParaRPr lang="en-US" altLang="ja-JP" sz="14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UD デジタル 教科書体 NK-B" panose="02020700000000000000" pitchFamily="18" charset="-128"/>
              <a:cs typeface="ＭＳ 明朝" panose="02020609040205080304" pitchFamily="17" charset="-128"/>
            </a:endParaRPr>
          </a:p>
          <a:p>
            <a:pPr algn="just" hangingPunct="0">
              <a:lnSpc>
                <a:spcPts val="1500"/>
              </a:lnSpc>
            </a:pPr>
            <a:endParaRPr lang="ja-JP" altLang="ja-JP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336626" y="3907968"/>
            <a:ext cx="3049773" cy="17032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　６月　第１回学校運営協議会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○１１月　第２回学校運営協議会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　２月　第３回学校運営協議会</a:t>
            </a:r>
          </a:p>
          <a:p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〇総合的な学習の時間における　フィードバック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委員会メンバー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kumimoji="1" lang="ja-JP" altLang="en-US" sz="12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502594" y="4763181"/>
            <a:ext cx="2873699" cy="111769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○地域とのふれあい交流会①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(5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スポーツを通した交流会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〇地域とのふれあい交流会②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(11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人権課題についての意見交流</a:t>
            </a:r>
            <a:endParaRPr kumimoji="1" lang="en-US" altLang="ja-JP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〇各公民館で主催する行事への参加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8308414" y="3915576"/>
            <a:ext cx="3549664" cy="17062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メンバー</a:t>
            </a: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地域学校協働推進員・教員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OB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・大学生など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○放課後補充学習の支援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〇実技等を伴う教科授業での支援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〇ボランティア支援</a:t>
            </a:r>
            <a:endParaRPr kumimoji="1" lang="en-US" altLang="ja-JP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〇フィールドワークのサポート</a:t>
            </a:r>
            <a:endParaRPr kumimoji="1" lang="ja-JP" altLang="en-US" sz="12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3981667" y="3636608"/>
            <a:ext cx="3796451" cy="105092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公民館との連携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正田</a:t>
            </a:r>
            <a:r>
              <a:rPr lang="ja-JP" alt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公民館・</a:t>
            </a:r>
            <a:r>
              <a:rPr lang="ja-JP" altLang="en-US" sz="1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石蟹公民館・</a:t>
            </a:r>
            <a:r>
              <a:rPr lang="ja-JP" alt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唐松公民館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井倉</a:t>
            </a:r>
            <a:r>
              <a:rPr lang="ja-JP" altLang="en-US" sz="1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公民館・</a:t>
            </a:r>
            <a:r>
              <a:rPr lang="ja-JP" alt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草間公民館・</a:t>
            </a:r>
            <a:r>
              <a:rPr lang="ja-JP" altLang="en-US" sz="1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豊永</a:t>
            </a:r>
            <a:r>
              <a:rPr lang="ja-JP" altLang="en-US" sz="1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公民館</a:t>
            </a:r>
            <a:endParaRPr lang="ja-JP" altLang="ja-JP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</p:txBody>
      </p:sp>
      <p:sp>
        <p:nvSpPr>
          <p:cNvPr id="12" name="三方向矢印 11"/>
          <p:cNvSpPr/>
          <p:nvPr/>
        </p:nvSpPr>
        <p:spPr>
          <a:xfrm>
            <a:off x="3684551" y="3244777"/>
            <a:ext cx="4439627" cy="376460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5400000">
            <a:off x="9803459" y="3491387"/>
            <a:ext cx="636948" cy="203884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8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5400000">
            <a:off x="5770768" y="4621467"/>
            <a:ext cx="229182" cy="1896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8" name="右矢印 17"/>
          <p:cNvSpPr/>
          <p:nvPr/>
        </p:nvSpPr>
        <p:spPr>
          <a:xfrm>
            <a:off x="1740981" y="6564116"/>
            <a:ext cx="399138" cy="2078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7905788" y="1065778"/>
            <a:ext cx="4253534" cy="35909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/>
              <a:t>〇郷土を愛する心〇確かな学力〇豊かな心〇健やかな体</a:t>
            </a:r>
            <a:endParaRPr kumimoji="1" lang="ja-JP" altLang="en-US" sz="1200" b="1" dirty="0"/>
          </a:p>
        </p:txBody>
      </p:sp>
      <p:sp>
        <p:nvSpPr>
          <p:cNvPr id="34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8338599" y="2797196"/>
            <a:ext cx="3566668" cy="994339"/>
          </a:xfrm>
          <a:prstGeom prst="horizontalScrol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地域学校協働本部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支援ボランティア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105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1138556" y="846859"/>
            <a:ext cx="6736284" cy="75169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新見南中学校区小中一貫教育目標</a:t>
            </a:r>
          </a:p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夢や希望に</a:t>
            </a:r>
            <a:r>
              <a:rPr kumimoji="1"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向かってたくましく歩む新見南中学校区の子ども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楕円 15"/>
          <p:cNvSpPr/>
          <p:nvPr/>
        </p:nvSpPr>
        <p:spPr>
          <a:xfrm>
            <a:off x="4545714" y="2387121"/>
            <a:ext cx="2787458" cy="36578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目標・ビジョンの共有</a:t>
            </a:r>
            <a:endParaRPr kumimoji="1" lang="ja-JP" altLang="en-US" sz="1400" dirty="0"/>
          </a:p>
        </p:txBody>
      </p:sp>
      <p:sp>
        <p:nvSpPr>
          <p:cNvPr id="36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>
            <a:off x="3539973" y="2839782"/>
            <a:ext cx="1441527" cy="502661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050" dirty="0" smtClean="0">
              <a:ln>
                <a:solidFill>
                  <a:schemeClr val="tx1"/>
                </a:solidFill>
              </a:ln>
            </a:endParaRPr>
          </a:p>
          <a:p>
            <a:pPr algn="ctr"/>
            <a:endParaRPr kumimoji="1" lang="en-US" altLang="ja-JP" sz="1050" dirty="0">
              <a:ln>
                <a:solidFill>
                  <a:schemeClr val="tx1"/>
                </a:solidFill>
              </a:ln>
            </a:endParaRPr>
          </a:p>
          <a:p>
            <a:pPr algn="ctr"/>
            <a:r>
              <a:rPr kumimoji="1" lang="ja-JP" altLang="en-US" sz="1050" dirty="0" smtClean="0">
                <a:ln>
                  <a:solidFill>
                    <a:schemeClr val="tx1"/>
                  </a:solidFill>
                </a:ln>
              </a:rPr>
              <a:t>委員として参画</a:t>
            </a:r>
          </a:p>
          <a:p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9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>
            <a:off x="6976157" y="2884050"/>
            <a:ext cx="1341464" cy="453686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ln>
                  <a:solidFill>
                    <a:schemeClr val="tx1"/>
                  </a:solidFill>
                </a:ln>
              </a:rPr>
              <a:t>人材・活動の</a:t>
            </a:r>
          </a:p>
          <a:p>
            <a:pPr algn="ctr"/>
            <a:r>
              <a:rPr kumimoji="1" lang="ja-JP" altLang="en-US" sz="1000" dirty="0" smtClean="0">
                <a:ln>
                  <a:solidFill>
                    <a:schemeClr val="tx1"/>
                  </a:solidFill>
                </a:ln>
              </a:rPr>
              <a:t>コーディネート</a:t>
            </a:r>
            <a:endParaRPr kumimoji="1" lang="ja-JP" altLang="en-US" sz="10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7598281" y="617383"/>
            <a:ext cx="2830227" cy="43462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新見市教育大綱基本理念</a:t>
            </a:r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68ED4D-634E-496A-BB9C-4644F1191828}"/>
              </a:ext>
            </a:extLst>
          </p:cNvPr>
          <p:cNvSpPr txBox="1"/>
          <p:nvPr/>
        </p:nvSpPr>
        <p:spPr>
          <a:xfrm>
            <a:off x="93901" y="177201"/>
            <a:ext cx="6882256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R8 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新見南</a:t>
            </a:r>
            <a:r>
              <a:rPr kumimoji="1" lang="ja-JP" altLang="en-US" sz="200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中学校   地域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連携グランドデザイン</a:t>
            </a:r>
            <a:r>
              <a:rPr kumimoji="1" lang="ja-JP" altLang="en-US" sz="3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40" name="楕円 39"/>
          <p:cNvSpPr/>
          <p:nvPr/>
        </p:nvSpPr>
        <p:spPr>
          <a:xfrm>
            <a:off x="8898699" y="2305502"/>
            <a:ext cx="2267712" cy="559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学校と共有</a:t>
            </a:r>
            <a:endParaRPr kumimoji="1" lang="ja-JP" altLang="en-US" dirty="0"/>
          </a:p>
        </p:txBody>
      </p:sp>
      <p:sp>
        <p:nvSpPr>
          <p:cNvPr id="41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0800000">
            <a:off x="7342462" y="2487202"/>
            <a:ext cx="1546947" cy="154572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7" name="楕円 26"/>
          <p:cNvSpPr/>
          <p:nvPr/>
        </p:nvSpPr>
        <p:spPr>
          <a:xfrm>
            <a:off x="3745804" y="5814611"/>
            <a:ext cx="3912665" cy="71076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安心・安全</a:t>
            </a:r>
          </a:p>
          <a:p>
            <a:pPr algn="ctr"/>
            <a:r>
              <a:rPr kumimoji="1" lang="ja-JP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居心地</a:t>
            </a:r>
            <a:r>
              <a:rPr kumimoji="1" lang="ja-JP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のよい学校づくり</a:t>
            </a:r>
            <a:endParaRPr kumimoji="1" lang="ja-JP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0560119" y="1966090"/>
            <a:ext cx="1212583" cy="30695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/>
              <a:t>参観日等で周知</a:t>
            </a:r>
            <a:endParaRPr kumimoji="1" lang="ja-JP" altLang="en-US" sz="1100" dirty="0"/>
          </a:p>
        </p:txBody>
      </p:sp>
      <p:sp>
        <p:nvSpPr>
          <p:cNvPr id="33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5400000">
            <a:off x="1424432" y="3488737"/>
            <a:ext cx="599033" cy="178454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6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56804" y="2763710"/>
            <a:ext cx="3492514" cy="907690"/>
          </a:xfrm>
          <a:prstGeom prst="horizontalScrol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endParaRPr kumimoji="1" lang="en-US" altLang="ja-JP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学校運営協議会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年３回実施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23" name="楕円 22"/>
          <p:cNvSpPr/>
          <p:nvPr/>
        </p:nvSpPr>
        <p:spPr>
          <a:xfrm>
            <a:off x="616073" y="2299247"/>
            <a:ext cx="2267712" cy="559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地域と共有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450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3717</TotalTime>
  <Words>400</Words>
  <Application>Microsoft Office PowerPoint</Application>
  <PresentationFormat>ワイド画面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ＭＳ 明朝</vt:lpstr>
      <vt:lpstr>UD デジタル 教科書体 N-B</vt:lpstr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校長としての経営理念</dc:title>
  <dc:creator>NO111</dc:creator>
  <cp:lastModifiedBy>minami-jhs037</cp:lastModifiedBy>
  <cp:revision>299</cp:revision>
  <cp:lastPrinted>2025-12-07T23:38:28Z</cp:lastPrinted>
  <dcterms:created xsi:type="dcterms:W3CDTF">2020-04-20T02:53:17Z</dcterms:created>
  <dcterms:modified xsi:type="dcterms:W3CDTF">2026-02-05T01:32:39Z</dcterms:modified>
</cp:coreProperties>
</file>