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07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3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6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1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5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4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4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4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>
            <a:off x="989222" y="6219300"/>
            <a:ext cx="5547710" cy="30695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7756234">
            <a:off x="7616946" y="2888133"/>
            <a:ext cx="4160763" cy="22886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6634075" y="3023981"/>
            <a:ext cx="2670526" cy="2362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268ED4D-634E-496A-BB9C-4644F1191828}"/>
              </a:ext>
            </a:extLst>
          </p:cNvPr>
          <p:cNvSpPr txBox="1"/>
          <p:nvPr/>
        </p:nvSpPr>
        <p:spPr>
          <a:xfrm>
            <a:off x="48447" y="63768"/>
            <a:ext cx="7257038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          </a:t>
            </a:r>
            <a:r>
              <a:rPr kumimoji="1" lang="en-US" altLang="ja-JP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R8 </a:t>
            </a:r>
            <a:r>
              <a:rPr kumimoji="1" lang="ja-JP" altLang="en-US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新見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市立新見南</a:t>
            </a:r>
            <a:r>
              <a:rPr kumimoji="1" lang="ja-JP" altLang="en-US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中学校</a:t>
            </a:r>
            <a:endParaRPr kumimoji="1" lang="en-US" altLang="ja-JP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       人間力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・対話力・創造力の育成　グランドデザイン</a:t>
            </a:r>
          </a:p>
          <a:p>
            <a:r>
              <a:rPr kumimoji="1" lang="ja-JP" altLang="en-US" sz="2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E7A8CC-69BB-49D9-B805-39266CB99F0E}"/>
              </a:ext>
            </a:extLst>
          </p:cNvPr>
          <p:cNvSpPr/>
          <p:nvPr/>
        </p:nvSpPr>
        <p:spPr>
          <a:xfrm>
            <a:off x="72178" y="5579177"/>
            <a:ext cx="2596715" cy="1265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○学校運営協議会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年３回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○地域学校協働活動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補充学習等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○中学校区小学校との合同研修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○新見高等学校との学習会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○新見公立大学生とのボランティア交流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〇公民館を通じての地域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交流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EC953D8-A3B3-42E2-906A-1F217DEF4456}"/>
              </a:ext>
            </a:extLst>
          </p:cNvPr>
          <p:cNvSpPr/>
          <p:nvPr/>
        </p:nvSpPr>
        <p:spPr>
          <a:xfrm>
            <a:off x="9853788" y="713624"/>
            <a:ext cx="2180965" cy="1492063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〇食育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○薬物乱用防止教室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２年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○部活動・備北総体</a:t>
            </a:r>
            <a:endParaRPr kumimoji="1" lang="ja-JP" altLang="en-US" sz="11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○南中クラブ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活動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月曜日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○心と命のサポート事業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１年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〇駅伝大会</a:t>
            </a:r>
            <a:endParaRPr kumimoji="1" lang="en-US" altLang="ja-JP" sz="1100" dirty="0" smtClean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01238AE-5E9A-42C1-8ECC-327378041AEE}"/>
              </a:ext>
            </a:extLst>
          </p:cNvPr>
          <p:cNvSpPr/>
          <p:nvPr/>
        </p:nvSpPr>
        <p:spPr>
          <a:xfrm>
            <a:off x="6599389" y="4527821"/>
            <a:ext cx="1681903" cy="223425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b="1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〇先を見通す力</a:t>
            </a:r>
            <a:endParaRPr kumimoji="1" lang="ja-JP" altLang="en-US" sz="1100" b="1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b="1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○挑戦する力</a:t>
            </a:r>
          </a:p>
          <a:p>
            <a:r>
              <a:rPr kumimoji="1" lang="ja-JP" altLang="en-US" sz="1100" b="1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〇自己指導能力</a:t>
            </a:r>
          </a:p>
          <a:p>
            <a:r>
              <a:rPr kumimoji="1" lang="ja-JP" altLang="en-US" sz="1100" b="1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〇修正力</a:t>
            </a:r>
          </a:p>
          <a:p>
            <a:r>
              <a:rPr kumimoji="1" lang="ja-JP" altLang="en-US" sz="11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○自分を高め向き合う力</a:t>
            </a:r>
            <a:endParaRPr kumimoji="1" lang="ja-JP" altLang="en-US" sz="1100" b="1" dirty="0">
              <a:solidFill>
                <a:srgbClr val="7030A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○他者とつながる力</a:t>
            </a:r>
            <a:endParaRPr kumimoji="1" lang="ja-JP" altLang="en-US" sz="1100" b="1" dirty="0">
              <a:solidFill>
                <a:srgbClr val="7030A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b="1" dirty="0" smtClean="0">
                <a:solidFill>
                  <a:srgbClr val="7030A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○地域とつながる力</a:t>
            </a:r>
            <a:endParaRPr kumimoji="1" lang="ja-JP" altLang="en-US" sz="1100" b="1" dirty="0">
              <a:solidFill>
                <a:srgbClr val="7030A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○課題設定の力</a:t>
            </a:r>
          </a:p>
          <a:p>
            <a:r>
              <a:rPr kumimoji="1"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〇情報収集の力</a:t>
            </a:r>
          </a:p>
          <a:p>
            <a:r>
              <a:rPr kumimoji="1" lang="ja-JP" altLang="en-US" sz="1100" b="1" dirty="0">
                <a:solidFill>
                  <a:schemeClr val="accent2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</a:t>
            </a:r>
            <a:r>
              <a:rPr kumimoji="1"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整理・分析する力</a:t>
            </a:r>
            <a:endParaRPr kumimoji="1" lang="en-US" altLang="ja-JP" sz="1100" b="1" dirty="0" smtClean="0">
              <a:solidFill>
                <a:schemeClr val="accent2">
                  <a:lumMod val="75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〇まとめ・表現する力</a:t>
            </a:r>
          </a:p>
          <a:p>
            <a:r>
              <a:rPr kumimoji="1"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〇振り返りの力</a:t>
            </a: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>
            <a:off x="5719208" y="1261753"/>
            <a:ext cx="4160763" cy="348503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5676564-DA49-4844-B95F-F0FF585DAE49}"/>
              </a:ext>
            </a:extLst>
          </p:cNvPr>
          <p:cNvSpPr/>
          <p:nvPr/>
        </p:nvSpPr>
        <p:spPr>
          <a:xfrm>
            <a:off x="5835762" y="2399641"/>
            <a:ext cx="6289182" cy="18744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○１年</a:t>
            </a:r>
            <a:endParaRPr kumimoji="1" lang="en-US" altLang="ja-JP" sz="12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「盲導犬キャラバン」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「福祉介護体験」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「臓器移植」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広島平和学習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「公民館ふれあい交流会」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７月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○２年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「真備防災学習」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「ドローンプログラミング学習」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５月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「ハザードマップ・フィールドワーク」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   </a:t>
            </a:r>
          </a:p>
          <a:p>
            <a:r>
              <a:rPr kumimoji="1" lang="en-US" altLang="ja-JP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「自衛隊防災講座」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防災ワークショップ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○３年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「沖縄修学旅行でのふるさと紹介」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「地域発信プレゼン作成」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(6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「新見市観光振興学習」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「課題別グループ・テーマ設定」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「フィールドワーク写真・動画撮影」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７月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3874" y="118086"/>
            <a:ext cx="654262" cy="572145"/>
          </a:xfrm>
          <a:prstGeom prst="rect">
            <a:avLst/>
          </a:prstGeom>
        </p:spPr>
      </p:pic>
      <p:sp>
        <p:nvSpPr>
          <p:cNvPr id="4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10800000">
            <a:off x="8291892" y="5501030"/>
            <a:ext cx="618503" cy="348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309302" y="5335889"/>
            <a:ext cx="1853512" cy="31004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1400" b="1" dirty="0" smtClean="0">
                <a:solidFill>
                  <a:prstClr val="black"/>
                </a:solidFill>
              </a:rPr>
              <a:t>関係機関との連携</a:t>
            </a:r>
            <a:endParaRPr lang="ja-JP" altLang="en-US" sz="1400" b="1" dirty="0">
              <a:solidFill>
                <a:prstClr val="black"/>
              </a:solidFill>
            </a:endParaRPr>
          </a:p>
        </p:txBody>
      </p:sp>
      <p:sp>
        <p:nvSpPr>
          <p:cNvPr id="58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>
            <a:off x="4707887" y="1844983"/>
            <a:ext cx="2670526" cy="34850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10335944" y="645972"/>
            <a:ext cx="1216652" cy="24933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1400" b="1" dirty="0" smtClean="0">
                <a:solidFill>
                  <a:schemeClr val="bg1"/>
                </a:solidFill>
              </a:rPr>
              <a:t>健康・体力</a:t>
            </a:r>
            <a:endParaRPr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32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9326796" y="4448993"/>
            <a:ext cx="698253" cy="348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5400000">
            <a:off x="-1069633" y="3442468"/>
            <a:ext cx="3472597" cy="31425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215506" y="1110399"/>
            <a:ext cx="6237804" cy="1429436"/>
          </a:xfrm>
          <a:prstGeom prst="horizontalScroll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○系統的なカリキュラムによる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「総合的な学習の時間」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の充実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○生徒が主役となる行事の創造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「煌南祭　文化の部・体育の部」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</a:t>
            </a:r>
            <a:endParaRPr kumimoji="1" lang="en-US" altLang="ja-JP" sz="14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○多様な他者との対話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「地域との交流」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社会に開かれた教育課程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E5C5F4DF-3DAB-49CD-A93E-D19D5D7E60DB}"/>
              </a:ext>
            </a:extLst>
          </p:cNvPr>
          <p:cNvSpPr/>
          <p:nvPr/>
        </p:nvSpPr>
        <p:spPr>
          <a:xfrm>
            <a:off x="6472117" y="2309296"/>
            <a:ext cx="2921902" cy="27992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交流学習</a:t>
            </a:r>
            <a:r>
              <a:rPr kumimoji="1" lang="en-US" altLang="ja-JP" sz="1600" dirty="0" smtClean="0"/>
              <a:t>(</a:t>
            </a:r>
            <a:r>
              <a:rPr kumimoji="1" lang="ja-JP" altLang="en-US" sz="1600" dirty="0" smtClean="0"/>
              <a:t>外部とのつながり</a:t>
            </a:r>
            <a:r>
              <a:rPr kumimoji="1" lang="en-US" altLang="ja-JP" sz="1600" dirty="0" smtClean="0"/>
              <a:t>)</a:t>
            </a:r>
            <a:endParaRPr kumimoji="1" lang="ja-JP" altLang="en-US" sz="1600" dirty="0"/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6189" y="4294633"/>
            <a:ext cx="1710883" cy="7281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07D8B450-FBA9-44EA-B628-3A3FDB9819EC}"/>
              </a:ext>
            </a:extLst>
          </p:cNvPr>
          <p:cNvSpPr/>
          <p:nvPr/>
        </p:nvSpPr>
        <p:spPr>
          <a:xfrm>
            <a:off x="6518968" y="4246000"/>
            <a:ext cx="1218615" cy="28182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1400" b="1" dirty="0" smtClean="0">
                <a:solidFill>
                  <a:prstClr val="black"/>
                </a:solidFill>
              </a:rPr>
              <a:t>身に付く力</a:t>
            </a:r>
            <a:endParaRPr lang="ja-JP" altLang="en-US" sz="1400" b="1" dirty="0">
              <a:solidFill>
                <a:prstClr val="black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4F9BC99F-AB65-48F5-A886-19E0BAD58AC2}"/>
              </a:ext>
            </a:extLst>
          </p:cNvPr>
          <p:cNvSpPr/>
          <p:nvPr/>
        </p:nvSpPr>
        <p:spPr>
          <a:xfrm>
            <a:off x="133874" y="2461678"/>
            <a:ext cx="5286976" cy="185668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 smtClean="0">
                <a:solidFill>
                  <a:prstClr val="black"/>
                </a:solidFill>
              </a:rPr>
              <a:t>　南中プロジェクト学習</a:t>
            </a:r>
            <a:r>
              <a:rPr lang="en-US" altLang="ja-JP" b="1" dirty="0" smtClean="0">
                <a:solidFill>
                  <a:prstClr val="black"/>
                </a:solidFill>
              </a:rPr>
              <a:t>(</a:t>
            </a:r>
            <a:r>
              <a:rPr lang="ja-JP" altLang="en-US" b="1" dirty="0" smtClean="0">
                <a:solidFill>
                  <a:prstClr val="black"/>
                </a:solidFill>
              </a:rPr>
              <a:t>グループ探究</a:t>
            </a:r>
            <a:r>
              <a:rPr lang="en-US" altLang="ja-JP" b="1" dirty="0" smtClean="0">
                <a:solidFill>
                  <a:prstClr val="black"/>
                </a:solidFill>
              </a:rPr>
              <a:t>)</a:t>
            </a: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○第１学年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「人権」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共生社会の実現に向けて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○第２学年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「防災」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地域防災の課題と対応に向けて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○第３学年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「地域の魅力発信」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未来に向けて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lvl="0"/>
            <a:endParaRPr lang="ja-JP" altLang="en-US" sz="1400" b="1" dirty="0">
              <a:solidFill>
                <a:prstClr val="black"/>
              </a:solidFill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A1FB577B-7A9E-4E35-B9DC-9F24C3AEB582}"/>
              </a:ext>
            </a:extLst>
          </p:cNvPr>
          <p:cNvSpPr/>
          <p:nvPr/>
        </p:nvSpPr>
        <p:spPr>
          <a:xfrm>
            <a:off x="3560830" y="2503417"/>
            <a:ext cx="1668297" cy="2074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</a:rPr>
              <a:t>（</a:t>
            </a:r>
            <a:r>
              <a:rPr kumimoji="1" lang="en-US" altLang="ja-JP" sz="1200" b="1" dirty="0" smtClean="0">
                <a:solidFill>
                  <a:schemeClr val="tx1"/>
                </a:solidFill>
              </a:rPr>
              <a:t>R-</a:t>
            </a:r>
            <a:r>
              <a:rPr kumimoji="1" lang="ja-JP" altLang="en-US" sz="1050" b="1" dirty="0" smtClean="0">
                <a:solidFill>
                  <a:schemeClr val="tx1"/>
                </a:solidFill>
              </a:rPr>
              <a:t>ＣＡＰ</a:t>
            </a:r>
            <a:r>
              <a:rPr kumimoji="1" lang="en-US" altLang="ja-JP" sz="1050" b="1" dirty="0" smtClean="0">
                <a:solidFill>
                  <a:schemeClr val="tx1"/>
                </a:solidFill>
              </a:rPr>
              <a:t>-</a:t>
            </a:r>
            <a:r>
              <a:rPr kumimoji="1" lang="ja-JP" altLang="en-US" sz="1050" b="1" dirty="0" smtClean="0">
                <a:solidFill>
                  <a:schemeClr val="tx1"/>
                </a:solidFill>
              </a:rPr>
              <a:t>Ｄ</a:t>
            </a:r>
            <a:r>
              <a:rPr kumimoji="1" lang="ja-JP" altLang="en-US" sz="1100" b="1" dirty="0" smtClean="0">
                <a:solidFill>
                  <a:schemeClr val="tx1"/>
                </a:solidFill>
              </a:rPr>
              <a:t>の</a:t>
            </a:r>
            <a:r>
              <a:rPr kumimoji="1" lang="ja-JP" altLang="en-US" sz="1100" b="1" dirty="0">
                <a:solidFill>
                  <a:schemeClr val="tx1"/>
                </a:solidFill>
              </a:rPr>
              <a:t>確立）</a:t>
            </a:r>
          </a:p>
        </p:txBody>
      </p:sp>
      <p:sp>
        <p:nvSpPr>
          <p:cNvPr id="40" name="矢印: 右 39">
            <a:extLst>
              <a:ext uri="{FF2B5EF4-FFF2-40B4-BE49-F238E27FC236}">
                <a16:creationId xmlns:a16="http://schemas.microsoft.com/office/drawing/2014/main" id="{51B144C3-64F4-4AD3-A66C-442EF98C6984}"/>
              </a:ext>
            </a:extLst>
          </p:cNvPr>
          <p:cNvSpPr/>
          <p:nvPr/>
        </p:nvSpPr>
        <p:spPr>
          <a:xfrm rot="5400000">
            <a:off x="2062239" y="2085527"/>
            <a:ext cx="352006" cy="67990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>
            <a:off x="5374076" y="2612896"/>
            <a:ext cx="461685" cy="66809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5" name="グラフィックス 54" descr="校舎">
            <a:extLst>
              <a:ext uri="{FF2B5EF4-FFF2-40B4-BE49-F238E27FC236}">
                <a16:creationId xmlns:a16="http://schemas.microsoft.com/office/drawing/2014/main" id="{FDE57412-6D08-43DC-9D39-8F0F56B0B5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322174" y="219668"/>
            <a:ext cx="866906" cy="587526"/>
          </a:xfrm>
          <a:prstGeom prst="rect">
            <a:avLst/>
          </a:prstGeom>
        </p:spPr>
      </p:pic>
      <p:pic>
        <p:nvPicPr>
          <p:cNvPr id="56" name="グラフィックス 55" descr="教室">
            <a:extLst>
              <a:ext uri="{FF2B5EF4-FFF2-40B4-BE49-F238E27FC236}">
                <a16:creationId xmlns:a16="http://schemas.microsoft.com/office/drawing/2014/main" id="{870DBF85-9A88-4928-AF13-14E7B7C89B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0871663" y="5029200"/>
            <a:ext cx="496657" cy="148063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8631141" y="4972371"/>
            <a:ext cx="2240522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〇職業調べ</a:t>
            </a: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〇ふるさと職場体験学習</a:t>
            </a: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〇ふるさとキャリア出前授業</a:t>
            </a: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〇ふるさと職場見学</a:t>
            </a: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〇高校調べ学習</a:t>
            </a: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〇面接練習・模擬面接</a:t>
            </a: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〇中一ギャップ解消事業</a:t>
            </a:r>
            <a:endParaRPr kumimoji="1" lang="en-US" altLang="ja-JP" sz="1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〇沖縄修学旅行</a:t>
            </a:r>
            <a:endParaRPr kumimoji="1" lang="en-US" altLang="ja-JP" sz="1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〇乳幼児ふれあい体験</a:t>
            </a:r>
            <a:endParaRPr kumimoji="1" lang="ja-JP" altLang="en-US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" name="下矢印吹き出し 4"/>
          <p:cNvSpPr/>
          <p:nvPr/>
        </p:nvSpPr>
        <p:spPr>
          <a:xfrm>
            <a:off x="2698370" y="3831268"/>
            <a:ext cx="2738791" cy="1005785"/>
          </a:xfrm>
          <a:prstGeom prst="downArrowCallout">
            <a:avLst>
              <a:gd name="adj1" fmla="val 10364"/>
              <a:gd name="adj2" fmla="val 25000"/>
              <a:gd name="adj3" fmla="val 25000"/>
              <a:gd name="adj4" fmla="val 64977"/>
            </a:avLst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〇自己決定の場を設ける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地域の「ひと・もの・こと」と</a:t>
            </a: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関わる〇振り返りを重視する</a:t>
            </a:r>
          </a:p>
          <a:p>
            <a:endParaRPr kumimoji="1" lang="ja-JP" altLang="en-US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7403199" y="222819"/>
            <a:ext cx="4696405" cy="24798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自己探究学習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個人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自分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の興味の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ある分野を探究</a:t>
            </a:r>
            <a:endParaRPr kumimoji="1" lang="ja-JP" altLang="en-US" sz="11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834391" y="3862295"/>
            <a:ext cx="1711440" cy="13017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成果物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１年　人権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ポスター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２年　防災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CM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ポスター</a:t>
            </a:r>
            <a:endParaRPr kumimoji="1" lang="en-US" altLang="ja-JP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３年　魅力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発信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リーフレット</a:t>
            </a:r>
            <a:endParaRPr kumimoji="1" lang="ja-JP" altLang="en-US" sz="11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2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>
            <a:off x="5576621" y="5466785"/>
            <a:ext cx="939448" cy="34850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2763619" y="4645785"/>
            <a:ext cx="3159593" cy="233900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振り返り</a:t>
            </a:r>
            <a:endParaRPr kumimoji="1" lang="en-US" altLang="ja-JP" sz="1600" b="1" dirty="0" smtClean="0"/>
          </a:p>
          <a:p>
            <a:r>
              <a:rPr kumimoji="1" lang="ja-JP" altLang="en-US" sz="1200" b="1" dirty="0" smtClean="0"/>
              <a:t>〇学校運営協議会メンバーからの</a:t>
            </a:r>
            <a:endParaRPr kumimoji="1" lang="en-US" altLang="ja-JP" sz="1200" b="1" dirty="0" smtClean="0"/>
          </a:p>
          <a:p>
            <a:r>
              <a:rPr kumimoji="1" lang="ja-JP" altLang="en-US" sz="1200" b="1" dirty="0" smtClean="0"/>
              <a:t>　フィードバック</a:t>
            </a:r>
          </a:p>
          <a:p>
            <a:r>
              <a:rPr kumimoji="1" lang="ja-JP" altLang="en-US" sz="1200" b="1" dirty="0" smtClean="0"/>
              <a:t>〇ふれあい公民館活動を通して地域の方　</a:t>
            </a:r>
          </a:p>
          <a:p>
            <a:r>
              <a:rPr kumimoji="1" lang="ja-JP" altLang="en-US" sz="1200" b="1" dirty="0"/>
              <a:t>　</a:t>
            </a:r>
            <a:r>
              <a:rPr kumimoji="1" lang="ja-JP" altLang="en-US" sz="1200" b="1" dirty="0" smtClean="0"/>
              <a:t>からのフィードバック</a:t>
            </a:r>
          </a:p>
          <a:p>
            <a:r>
              <a:rPr kumimoji="1" lang="ja-JP" altLang="en-US" sz="1200" b="1" dirty="0" smtClean="0"/>
              <a:t>〇魅力発信でお世話になった事業所等</a:t>
            </a:r>
            <a:endParaRPr kumimoji="1" lang="en-US" altLang="ja-JP" sz="1200" b="1" dirty="0" smtClean="0"/>
          </a:p>
          <a:p>
            <a:r>
              <a:rPr kumimoji="1" lang="ja-JP" altLang="en-US" sz="1200" b="1" dirty="0" smtClean="0"/>
              <a:t>　からのフィードバック</a:t>
            </a:r>
          </a:p>
          <a:p>
            <a:r>
              <a:rPr kumimoji="1" lang="ja-JP" altLang="en-US" sz="1200" b="1" dirty="0"/>
              <a:t>〇保護者からの</a:t>
            </a:r>
            <a:r>
              <a:rPr kumimoji="1" lang="ja-JP" altLang="en-US" sz="1200" b="1" dirty="0" smtClean="0"/>
              <a:t>フィードバック</a:t>
            </a:r>
            <a:r>
              <a:rPr kumimoji="1" lang="en-US" altLang="ja-JP" sz="1200" b="1" dirty="0" smtClean="0"/>
              <a:t>(</a:t>
            </a:r>
            <a:r>
              <a:rPr kumimoji="1" lang="ja-JP" altLang="en-US" sz="1200" b="1" dirty="0" smtClean="0"/>
              <a:t>参観日</a:t>
            </a:r>
            <a:r>
              <a:rPr kumimoji="1" lang="en-US" altLang="ja-JP" sz="1200" b="1" dirty="0" smtClean="0"/>
              <a:t>)</a:t>
            </a:r>
            <a:endParaRPr kumimoji="1" lang="ja-JP" altLang="en-US" sz="1200" b="1" dirty="0" smtClean="0"/>
          </a:p>
          <a:p>
            <a:r>
              <a:rPr kumimoji="1" lang="ja-JP" altLang="en-US" sz="1200" b="1" dirty="0" smtClean="0"/>
              <a:t>〇煌南祭</a:t>
            </a:r>
            <a:r>
              <a:rPr kumimoji="1" lang="en-US" altLang="ja-JP" sz="1200" b="1" dirty="0" smtClean="0"/>
              <a:t>(</a:t>
            </a:r>
            <a:r>
              <a:rPr kumimoji="1" lang="ja-JP" altLang="en-US" sz="1200" b="1" dirty="0" smtClean="0"/>
              <a:t>文化の部</a:t>
            </a:r>
            <a:r>
              <a:rPr kumimoji="1" lang="en-US" altLang="ja-JP" sz="1200" b="1" dirty="0" smtClean="0"/>
              <a:t>)</a:t>
            </a:r>
            <a:r>
              <a:rPr kumimoji="1" lang="ja-JP" altLang="en-US" sz="1200" b="1" dirty="0" smtClean="0"/>
              <a:t>地域の方から</a:t>
            </a:r>
          </a:p>
          <a:p>
            <a:r>
              <a:rPr kumimoji="1" lang="ja-JP" altLang="en-US" sz="1200" b="1" dirty="0"/>
              <a:t>　</a:t>
            </a:r>
            <a:r>
              <a:rPr kumimoji="1" lang="ja-JP" altLang="en-US" sz="1200" b="1" dirty="0" smtClean="0"/>
              <a:t>フィードバック</a:t>
            </a:r>
            <a:endParaRPr kumimoji="1" lang="ja-JP" altLang="en-US" sz="1200" b="1" dirty="0"/>
          </a:p>
          <a:p>
            <a:r>
              <a:rPr kumimoji="1" lang="ja-JP" altLang="en-US" sz="1200" b="1" dirty="0" smtClean="0"/>
              <a:t>〇自分自身での気付きと成果の振り返り</a:t>
            </a:r>
          </a:p>
          <a:p>
            <a:pPr algn="ctr"/>
            <a:endParaRPr kumimoji="1" lang="ja-JP" altLang="en-US" sz="1200" dirty="0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D48E5E0-A4F0-4FA9-9DE7-62061A0296E8}"/>
              </a:ext>
            </a:extLst>
          </p:cNvPr>
          <p:cNvSpPr/>
          <p:nvPr/>
        </p:nvSpPr>
        <p:spPr>
          <a:xfrm>
            <a:off x="7421890" y="655342"/>
            <a:ext cx="1884163" cy="1619905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○人権集会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合唱大会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６月</a:t>
            </a:r>
          </a:p>
          <a:p>
            <a:r>
              <a:rPr kumimoji="1" lang="ja-JP" altLang="en-US" sz="11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いじめについて考える会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○学年縦割り行事　７月</a:t>
            </a:r>
            <a:endParaRPr kumimoji="1" lang="ja-JP" altLang="en-US" sz="11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○煌南祭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文化の部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)10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</a:p>
          <a:p>
            <a:r>
              <a:rPr kumimoji="1" lang="ja-JP" altLang="en-US" sz="11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○煌南祭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体育の</a:t>
            </a:r>
            <a:r>
              <a:rPr kumimoji="1" lang="ja-JP" altLang="en-US" sz="11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部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)10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endParaRPr kumimoji="1" lang="ja-JP" altLang="en-US" sz="11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○人権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集会</a:t>
            </a:r>
            <a:r>
              <a:rPr kumimoji="1" lang="ja-JP" altLang="en-US" sz="11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12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endParaRPr kumimoji="1" lang="ja-JP" altLang="en-US" sz="11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人権について考える会</a:t>
            </a: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〇生徒集会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不定期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kumimoji="1" lang="ja-JP" altLang="en-US" sz="11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B234E6F-7B7C-4315-8CF7-1078B8641950}"/>
              </a:ext>
            </a:extLst>
          </p:cNvPr>
          <p:cNvSpPr/>
          <p:nvPr/>
        </p:nvSpPr>
        <p:spPr>
          <a:xfrm>
            <a:off x="7577381" y="520049"/>
            <a:ext cx="1573180" cy="23653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行事の創造</a:t>
            </a:r>
            <a:endParaRPr kumimoji="1" lang="ja-JP" altLang="en-US" sz="1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5" name="矢印: 右 2">
            <a:extLst>
              <a:ext uri="{FF2B5EF4-FFF2-40B4-BE49-F238E27FC236}">
                <a16:creationId xmlns:a16="http://schemas.microsoft.com/office/drawing/2014/main" id="{863486E3-0DAA-48AB-9FA0-FA07DBF2872B}"/>
              </a:ext>
            </a:extLst>
          </p:cNvPr>
          <p:cNvSpPr/>
          <p:nvPr/>
        </p:nvSpPr>
        <p:spPr>
          <a:xfrm rot="651974">
            <a:off x="5834422" y="4192815"/>
            <a:ext cx="696375" cy="438176"/>
          </a:xfrm>
          <a:prstGeom prst="rightArrow">
            <a:avLst>
              <a:gd name="adj1" fmla="val 26774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679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3805</TotalTime>
  <Words>666</Words>
  <Application>Microsoft Office PowerPoint</Application>
  <PresentationFormat>ワイド画面</PresentationFormat>
  <Paragraphs>86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UD デジタル 教科書体 N-B</vt:lpstr>
      <vt:lpstr>UD デジタル 教科書体 NK-B</vt:lpstr>
      <vt:lpstr>UD デジタル 教科書体 NK-R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校長としての経営理念</dc:title>
  <dc:creator>NO111</dc:creator>
  <cp:lastModifiedBy>minami-jhs037</cp:lastModifiedBy>
  <cp:revision>325</cp:revision>
  <cp:lastPrinted>2025-11-25T02:30:27Z</cp:lastPrinted>
  <dcterms:created xsi:type="dcterms:W3CDTF">2020-04-20T02:53:17Z</dcterms:created>
  <dcterms:modified xsi:type="dcterms:W3CDTF">2026-02-05T01:50:17Z</dcterms:modified>
</cp:coreProperties>
</file>