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04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135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46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1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6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25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90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637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4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94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24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3/2/2026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79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右矢印 24"/>
          <p:cNvSpPr/>
          <p:nvPr/>
        </p:nvSpPr>
        <p:spPr>
          <a:xfrm rot="5400000">
            <a:off x="9604423" y="3011733"/>
            <a:ext cx="508852" cy="31666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 rot="5400000">
            <a:off x="5727302" y="2904356"/>
            <a:ext cx="621858" cy="31666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右矢印 21"/>
          <p:cNvSpPr/>
          <p:nvPr/>
        </p:nvSpPr>
        <p:spPr>
          <a:xfrm rot="5400000">
            <a:off x="1780476" y="2893212"/>
            <a:ext cx="621858" cy="316662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289901" y="4093780"/>
            <a:ext cx="3492282" cy="24106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〇執行部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不定期に活動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〇専門委員会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回月曜日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学級・給食・文化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・健康・環境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〇ボランティア友の会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専門委員会に入っていない有志の活動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〇生徒集会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月１回開催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〇夏のボランティア体験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社会福祉協議会主催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〇あいさつ運動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執行部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〇合唱大会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(6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〇いじめについて考える会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(6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〇人権集会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(12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endParaRPr kumimoji="1" lang="ja-JP" altLang="en-US" sz="12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4354527" y="4161193"/>
            <a:ext cx="3383544" cy="235167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〇学級内の組織づくり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４月・８月・１２月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〇生活上の諸問題の解決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学活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2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〇よりよい人間関係の形成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個性の理解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〇生徒会への学級としての提案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〇思春期の不安・悩みの解決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〇情報モラル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(SNS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の利用の仕方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2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〇性的発達への対応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〇望ましい食習慣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朝食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)(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給食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2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〇学ぶこと・働くことの意義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〇社会の一員としてのマナー・ルール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〇夢・目標を持った進路選択・将来設計</a:t>
            </a:r>
            <a:endParaRPr kumimoji="1" lang="ja-JP" altLang="en-US" sz="14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8174440" y="4161193"/>
            <a:ext cx="3549664" cy="241604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2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〇儀式的行事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入学式・始業式・終業式・卒業式・修了式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〇文化的行事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煌南祭文化の部・弁論大会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〇健康安全・体育的行事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交通安全教室・煌南祭体育の部・避難訓練　　年３回・南中クラブ活動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〇旅行・集団宿泊的行事</a:t>
            </a: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１年広島平和学習・２年真備防災学習・３年　修学</a:t>
            </a:r>
            <a:r>
              <a:rPr kumimoji="1" lang="en-US" altLang="ja-JP" sz="11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旅行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〇勤労生産・奉仕的行事</a:t>
            </a:r>
            <a:endParaRPr kumimoji="1" lang="en-US" altLang="ja-JP" sz="1200" dirty="0" smtClean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en-US" altLang="ja-JP" sz="105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(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１年職場見学・２年職場体験・全校地域</a:t>
            </a:r>
            <a:r>
              <a:rPr kumimoji="1" lang="ja-JP" altLang="en-US" sz="105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ボランティア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大作戦</a:t>
            </a:r>
            <a:r>
              <a:rPr kumimoji="1" lang="en-US" altLang="ja-JP" sz="105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05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en-US" altLang="ja-JP" sz="1100" dirty="0" smtClean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)</a:t>
            </a:r>
            <a:endParaRPr kumimoji="1" lang="ja-JP" altLang="en-US" sz="11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88490" y="817735"/>
            <a:ext cx="11769588" cy="98063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〇多様な他者との協働で、集団生活の行動の仕方を身に付けることができる。</a:t>
            </a:r>
          </a:p>
          <a:p>
            <a:r>
              <a:rPr kumimoji="1" lang="ja-JP" altLang="en-US" dirty="0" smtClean="0"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〇課題を見いだし、合意形成を図り、意思決定することができる。</a:t>
            </a:r>
          </a:p>
          <a:p>
            <a:r>
              <a:rPr kumimoji="1" lang="ja-JP" altLang="en-US" dirty="0" smtClean="0">
                <a:solidFill>
                  <a:srgbClr val="7030A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〇集団生活や人間関係をよりよく形成し、自己の生き方を考え自己実現を図ろとすることができる。</a:t>
            </a:r>
            <a:endParaRPr kumimoji="1" lang="ja-JP" altLang="en-US" dirty="0">
              <a:solidFill>
                <a:srgbClr val="7030A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268ED4D-634E-496A-BB9C-4644F1191828}"/>
              </a:ext>
            </a:extLst>
          </p:cNvPr>
          <p:cNvSpPr txBox="1"/>
          <p:nvPr/>
        </p:nvSpPr>
        <p:spPr>
          <a:xfrm>
            <a:off x="93900" y="177201"/>
            <a:ext cx="11857307" cy="58477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R8 </a:t>
            </a:r>
            <a:r>
              <a:rPr kumimoji="1" lang="ja-JP" altLang="en-US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新見南中学校   </a:t>
            </a:r>
            <a:r>
              <a:rPr kumimoji="1" lang="ja-JP" altLang="en-US" sz="20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特別活動　グランドデザイン</a:t>
            </a:r>
            <a:r>
              <a:rPr kumimoji="1" lang="ja-JP" altLang="en-US" sz="32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</a:p>
        </p:txBody>
      </p:sp>
      <p:sp>
        <p:nvSpPr>
          <p:cNvPr id="40" name="楕円 39"/>
          <p:cNvSpPr/>
          <p:nvPr/>
        </p:nvSpPr>
        <p:spPr>
          <a:xfrm>
            <a:off x="415721" y="3294380"/>
            <a:ext cx="3240643" cy="85561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全校生徒で組織・異年齢集団</a:t>
            </a:r>
          </a:p>
          <a:p>
            <a:pPr algn="ctr"/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⇓</a:t>
            </a:r>
          </a:p>
          <a:p>
            <a:pPr algn="ctr"/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主体的に考え実践</a:t>
            </a:r>
            <a:endParaRPr kumimoji="1" lang="en-US" altLang="ja-JP" sz="12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7" name="楕円 26"/>
          <p:cNvSpPr/>
          <p:nvPr/>
        </p:nvSpPr>
        <p:spPr>
          <a:xfrm>
            <a:off x="871236" y="6548280"/>
            <a:ext cx="9945560" cy="36842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安心・安全・居心地のよい学校づくり</a:t>
            </a:r>
            <a:endParaRPr kumimoji="1" lang="ja-JP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23" name="楕円 22"/>
          <p:cNvSpPr/>
          <p:nvPr/>
        </p:nvSpPr>
        <p:spPr>
          <a:xfrm>
            <a:off x="4405623" y="3265064"/>
            <a:ext cx="3397495" cy="9439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自己の課題解決・将来の生き方・意思決定</a:t>
            </a:r>
            <a:endParaRPr kumimoji="1" lang="en-US" altLang="ja-JP" sz="12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⇓</a:t>
            </a:r>
          </a:p>
          <a:p>
            <a:pPr algn="ctr"/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主体的に考え実践</a:t>
            </a:r>
            <a:endParaRPr kumimoji="1" lang="ja-JP" altLang="en-US" sz="1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59" name="グラフィックス 58" descr="校舎">
            <a:extLst>
              <a:ext uri="{FF2B5EF4-FFF2-40B4-BE49-F238E27FC236}">
                <a16:creationId xmlns:a16="http://schemas.microsoft.com/office/drawing/2014/main" id="{2E8C4D4E-6743-4E0B-A6F3-5D6DF438D4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9056" y="1150248"/>
            <a:ext cx="967740" cy="230350"/>
          </a:xfrm>
          <a:prstGeom prst="rect">
            <a:avLst/>
          </a:prstGeom>
        </p:spPr>
      </p:pic>
      <p:pic>
        <p:nvPicPr>
          <p:cNvPr id="63" name="グラフィックス 62" descr="教室">
            <a:extLst>
              <a:ext uri="{FF2B5EF4-FFF2-40B4-BE49-F238E27FC236}">
                <a16:creationId xmlns:a16="http://schemas.microsoft.com/office/drawing/2014/main" id="{63F8DC9E-6080-437B-8CD8-F573B100FE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33265" y="1372396"/>
            <a:ext cx="507686" cy="339835"/>
          </a:xfrm>
          <a:prstGeom prst="rect">
            <a:avLst/>
          </a:prstGeom>
        </p:spPr>
      </p:pic>
      <p:sp>
        <p:nvSpPr>
          <p:cNvPr id="42" name="楕円 41"/>
          <p:cNvSpPr/>
          <p:nvPr/>
        </p:nvSpPr>
        <p:spPr>
          <a:xfrm>
            <a:off x="8357593" y="3331044"/>
            <a:ext cx="3183358" cy="8993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kumimoji="1" lang="en-US" altLang="ja-JP" sz="1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kumimoji="1" lang="en-US" altLang="ja-JP" sz="1200" dirty="0" smtClean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全校又は学年単位・体験活動・行事の意義</a:t>
            </a:r>
          </a:p>
          <a:p>
            <a:pPr algn="ctr"/>
            <a:r>
              <a:rPr kumimoji="1" lang="ja-JP" altLang="en-US" sz="12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⇓</a:t>
            </a:r>
          </a:p>
          <a:p>
            <a:pPr algn="ctr"/>
            <a:r>
              <a:rPr kumimoji="1" lang="ja-JP" altLang="en-US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主体的に考え実践</a:t>
            </a:r>
          </a:p>
          <a:p>
            <a:pPr algn="ctr"/>
            <a:endParaRPr kumimoji="1" lang="ja-JP" altLang="en-US" sz="12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3" name="右矢印 2"/>
          <p:cNvSpPr/>
          <p:nvPr/>
        </p:nvSpPr>
        <p:spPr>
          <a:xfrm rot="16200000">
            <a:off x="1829189" y="1883706"/>
            <a:ext cx="621858" cy="316662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右矢印 43"/>
          <p:cNvSpPr/>
          <p:nvPr/>
        </p:nvSpPr>
        <p:spPr>
          <a:xfrm rot="16200000">
            <a:off x="5727302" y="1817739"/>
            <a:ext cx="621858" cy="31666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右矢印 44"/>
          <p:cNvSpPr/>
          <p:nvPr/>
        </p:nvSpPr>
        <p:spPr>
          <a:xfrm rot="16200000">
            <a:off x="9588850" y="1761236"/>
            <a:ext cx="508852" cy="31666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21F79AFB-C8E2-4745-B1E4-A11410C18ED9}"/>
              </a:ext>
            </a:extLst>
          </p:cNvPr>
          <p:cNvSpPr/>
          <p:nvPr/>
        </p:nvSpPr>
        <p:spPr>
          <a:xfrm>
            <a:off x="6135633" y="258213"/>
            <a:ext cx="5151475" cy="41666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学校教育目標　</a:t>
            </a:r>
            <a:r>
              <a:rPr kumimoji="1" lang="ja-JP" altLang="en-US" b="1" dirty="0" smtClean="0"/>
              <a:t>希望ある未来を切り拓く生徒の育成</a:t>
            </a:r>
            <a:endParaRPr kumimoji="1" lang="ja-JP" altLang="en-US" b="1" dirty="0"/>
          </a:p>
        </p:txBody>
      </p:sp>
      <p:sp>
        <p:nvSpPr>
          <p:cNvPr id="43" name="スクロール: 横 25">
            <a:extLst>
              <a:ext uri="{FF2B5EF4-FFF2-40B4-BE49-F238E27FC236}">
                <a16:creationId xmlns:a16="http://schemas.microsoft.com/office/drawing/2014/main" id="{2B64C73E-2CDF-41C6-B69D-046A00E3DCB2}"/>
              </a:ext>
            </a:extLst>
          </p:cNvPr>
          <p:cNvSpPr/>
          <p:nvPr/>
        </p:nvSpPr>
        <p:spPr>
          <a:xfrm>
            <a:off x="4382325" y="1872030"/>
            <a:ext cx="3247539" cy="1336894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</a:t>
            </a:r>
            <a:endParaRPr kumimoji="1" lang="en-US" altLang="ja-JP" sz="200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20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学級活動</a:t>
            </a:r>
            <a:endParaRPr kumimoji="1" lang="en-US" altLang="ja-JP" sz="200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ja-JP" altLang="en-US" sz="105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課題を見いだす⇒話し合い⇒合意形成⇒役割分担⇒協力⇒実践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endParaRPr kumimoji="1" lang="ja-JP" altLang="en-US" sz="1600" b="1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</a:p>
        </p:txBody>
      </p:sp>
      <p:sp>
        <p:nvSpPr>
          <p:cNvPr id="26" name="スクロール: 横 25">
            <a:extLst>
              <a:ext uri="{FF2B5EF4-FFF2-40B4-BE49-F238E27FC236}">
                <a16:creationId xmlns:a16="http://schemas.microsoft.com/office/drawing/2014/main" id="{2B64C73E-2CDF-41C6-B69D-046A00E3DCB2}"/>
              </a:ext>
            </a:extLst>
          </p:cNvPr>
          <p:cNvSpPr/>
          <p:nvPr/>
        </p:nvSpPr>
        <p:spPr>
          <a:xfrm>
            <a:off x="412200" y="1854130"/>
            <a:ext cx="3492514" cy="1452582"/>
          </a:xfrm>
          <a:prstGeom prst="horizontalScroll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</a:t>
            </a:r>
            <a:endParaRPr kumimoji="1" lang="en-US" altLang="ja-JP" sz="200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生徒会活動</a:t>
            </a:r>
          </a:p>
          <a:p>
            <a:pPr algn="ctr"/>
            <a:endParaRPr kumimoji="1" lang="ja-JP" altLang="en-US" sz="105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異年齢集団⇒計画的⇒課題解決⇒</a:t>
            </a:r>
          </a:p>
          <a:p>
            <a:r>
              <a:rPr kumimoji="1" lang="ja-JP" altLang="en-US" sz="12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協力・運営⇒自主的・実践的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endParaRPr kumimoji="1" lang="ja-JP" altLang="en-US" sz="1600" b="1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</a:p>
        </p:txBody>
      </p:sp>
      <p:sp>
        <p:nvSpPr>
          <p:cNvPr id="34" name="スクロール: 横 25">
            <a:extLst>
              <a:ext uri="{FF2B5EF4-FFF2-40B4-BE49-F238E27FC236}">
                <a16:creationId xmlns:a16="http://schemas.microsoft.com/office/drawing/2014/main" id="{2B64C73E-2CDF-41C6-B69D-046A00E3DCB2}"/>
              </a:ext>
            </a:extLst>
          </p:cNvPr>
          <p:cNvSpPr/>
          <p:nvPr/>
        </p:nvSpPr>
        <p:spPr>
          <a:xfrm>
            <a:off x="8229591" y="1851234"/>
            <a:ext cx="3258517" cy="1297829"/>
          </a:xfrm>
          <a:prstGeom prst="horizontalScroll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200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学校行事</a:t>
            </a:r>
            <a:endParaRPr kumimoji="1" lang="en-US" altLang="ja-JP" sz="200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endParaRPr kumimoji="1" lang="ja-JP" altLang="en-US" sz="1050" dirty="0" smtClean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全校・学年で協力⇒体験活動⇒</a:t>
            </a:r>
            <a:r>
              <a:rPr kumimoji="1" lang="ja-JP" altLang="en-US" sz="12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所属間</a:t>
            </a:r>
            <a:r>
              <a:rPr kumimoji="1" lang="ja-JP" altLang="en-US" sz="11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・連帯感・公共の精神</a:t>
            </a:r>
            <a:r>
              <a:rPr kumimoji="1" lang="en-US" altLang="ja-JP" sz="1100" dirty="0" smtClean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endParaRPr kumimoji="1" lang="ja-JP" altLang="en-US" sz="1050" b="1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1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</a:p>
        </p:txBody>
      </p:sp>
      <p:sp>
        <p:nvSpPr>
          <p:cNvPr id="37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 rot="10800000">
            <a:off x="3460287" y="2250147"/>
            <a:ext cx="1175053" cy="536150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1" name="矢印: 左右 36">
            <a:extLst>
              <a:ext uri="{FF2B5EF4-FFF2-40B4-BE49-F238E27FC236}">
                <a16:creationId xmlns:a16="http://schemas.microsoft.com/office/drawing/2014/main" id="{61F45FEA-F582-4A87-ADD6-CD4DDE6133AB}"/>
              </a:ext>
            </a:extLst>
          </p:cNvPr>
          <p:cNvSpPr/>
          <p:nvPr/>
        </p:nvSpPr>
        <p:spPr>
          <a:xfrm rot="10800000" flipV="1">
            <a:off x="7287768" y="2173993"/>
            <a:ext cx="1234440" cy="573294"/>
          </a:xfrm>
          <a:prstGeom prst="left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89450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3852</TotalTime>
  <Words>520</Words>
  <Application>Microsoft Office PowerPoint</Application>
  <PresentationFormat>ワイド画面</PresentationFormat>
  <Paragraphs>69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UD デジタル 教科書体 N-B</vt:lpstr>
      <vt:lpstr>UD デジタル 教科書体 NK-B</vt:lpstr>
      <vt:lpstr>UD デジタル 教科書体 NP-B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校長としての経営理念</dc:title>
  <dc:creator>NO111</dc:creator>
  <cp:lastModifiedBy>minami-jhs037</cp:lastModifiedBy>
  <cp:revision>314</cp:revision>
  <cp:lastPrinted>2026-02-20T03:34:48Z</cp:lastPrinted>
  <dcterms:created xsi:type="dcterms:W3CDTF">2020-04-20T02:53:17Z</dcterms:created>
  <dcterms:modified xsi:type="dcterms:W3CDTF">2026-03-01T23:26:42Z</dcterms:modified>
</cp:coreProperties>
</file>