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07" r:id="rId2"/>
  </p:sldIdLst>
  <p:sldSz cx="12192000" cy="6858000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3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6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1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5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4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4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4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45491" y="1186813"/>
            <a:ext cx="2925190" cy="153631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1100" b="1" dirty="0" smtClean="0">
                <a:solidFill>
                  <a:prstClr val="black"/>
                </a:solidFill>
              </a:rPr>
              <a:t>　</a:t>
            </a:r>
            <a:r>
              <a:rPr lang="ja-JP" altLang="en-US" sz="1400" b="1" dirty="0" smtClean="0">
                <a:solidFill>
                  <a:prstClr val="black"/>
                </a:solidFill>
              </a:rPr>
              <a:t>自己指導能力</a:t>
            </a:r>
            <a:endParaRPr lang="en-US" altLang="ja-JP" sz="1400" b="1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400" b="1" dirty="0">
                <a:solidFill>
                  <a:prstClr val="black"/>
                </a:solidFill>
              </a:rPr>
              <a:t>　</a:t>
            </a:r>
            <a:r>
              <a:rPr lang="ja-JP" altLang="en-US" sz="1400" b="1" dirty="0" smtClean="0">
                <a:solidFill>
                  <a:prstClr val="black"/>
                </a:solidFill>
              </a:rPr>
              <a:t>　　自己調整能力の育成</a:t>
            </a:r>
          </a:p>
          <a:p>
            <a:pPr lvl="0"/>
            <a:r>
              <a:rPr lang="ja-JP" altLang="en-US" sz="1100" b="1" dirty="0" smtClean="0">
                <a:solidFill>
                  <a:prstClr val="black"/>
                </a:solidFill>
              </a:rPr>
              <a:t>・「何がしたいのか」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100" b="1" dirty="0" smtClean="0">
                <a:solidFill>
                  <a:prstClr val="black"/>
                </a:solidFill>
              </a:rPr>
              <a:t>・「何をするべきか」</a:t>
            </a:r>
          </a:p>
          <a:p>
            <a:pPr lvl="0"/>
            <a:r>
              <a:rPr lang="ja-JP" altLang="en-US" sz="1100" b="1" dirty="0" smtClean="0">
                <a:solidFill>
                  <a:prstClr val="black"/>
                </a:solidFill>
              </a:rPr>
              <a:t>・「何かして欲しいことがあるのか」</a:t>
            </a:r>
          </a:p>
          <a:p>
            <a:pPr lvl="0"/>
            <a:r>
              <a:rPr lang="ja-JP" altLang="en-US" sz="1100" b="1" dirty="0" smtClean="0">
                <a:solidFill>
                  <a:prstClr val="black"/>
                </a:solidFill>
              </a:rPr>
              <a:t>　自ら</a:t>
            </a:r>
            <a:r>
              <a:rPr lang="ja-JP" altLang="en-US" sz="1100" b="1" dirty="0" smtClean="0">
                <a:solidFill>
                  <a:prstClr val="black"/>
                </a:solidFill>
              </a:rPr>
              <a:t>の行動を決断し、実行する</a:t>
            </a:r>
            <a:r>
              <a:rPr lang="ja-JP" altLang="en-US" sz="1100" b="1" dirty="0" smtClean="0">
                <a:solidFill>
                  <a:prstClr val="black"/>
                </a:solidFill>
              </a:rPr>
              <a:t>力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b="1" dirty="0" smtClean="0">
                <a:solidFill>
                  <a:prstClr val="black"/>
                </a:solidFill>
              </a:rPr>
              <a:t>外発的動機付け</a:t>
            </a:r>
            <a:r>
              <a:rPr lang="ja-JP" altLang="en-US" sz="1100" b="1" dirty="0" smtClean="0">
                <a:solidFill>
                  <a:prstClr val="black"/>
                </a:solidFill>
              </a:rPr>
              <a:t>　⇒　</a:t>
            </a:r>
            <a:r>
              <a:rPr lang="ja-JP" altLang="en-US" sz="1200" b="1" dirty="0" smtClean="0">
                <a:solidFill>
                  <a:prstClr val="black"/>
                </a:solidFill>
              </a:rPr>
              <a:t>内発的動機付け</a:t>
            </a:r>
            <a:endParaRPr lang="ja-JP" altLang="en-US" sz="1100" b="1" dirty="0">
              <a:solidFill>
                <a:prstClr val="black"/>
              </a:solidFill>
            </a:endParaRPr>
          </a:p>
        </p:txBody>
      </p:sp>
      <p:sp>
        <p:nvSpPr>
          <p:cNvPr id="41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13075" y="3075373"/>
            <a:ext cx="2408739" cy="92019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　　　　実践上の４つの視点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ja-JP" altLang="en-US" sz="1100" b="1" dirty="0" smtClean="0">
                <a:solidFill>
                  <a:prstClr val="black"/>
                </a:solidFill>
              </a:rPr>
              <a:t>・自己存在感の感受</a:t>
            </a:r>
          </a:p>
          <a:p>
            <a:r>
              <a:rPr lang="ja-JP" altLang="en-US" sz="1100" b="1" dirty="0" smtClean="0">
                <a:solidFill>
                  <a:prstClr val="black"/>
                </a:solidFill>
              </a:rPr>
              <a:t>・共感的な人間関係の育成</a:t>
            </a:r>
          </a:p>
          <a:p>
            <a:r>
              <a:rPr lang="ja-JP" altLang="en-US" sz="1100" b="1" dirty="0" smtClean="0">
                <a:solidFill>
                  <a:prstClr val="black"/>
                </a:solidFill>
              </a:rPr>
              <a:t>・自己決定の場の提供</a:t>
            </a:r>
          </a:p>
          <a:p>
            <a:r>
              <a:rPr lang="ja-JP" altLang="en-US" sz="1100" b="1" dirty="0" smtClean="0">
                <a:solidFill>
                  <a:prstClr val="black"/>
                </a:solidFill>
              </a:rPr>
              <a:t>・安心・安全な風土の醸成　</a:t>
            </a:r>
            <a:endParaRPr lang="ja-JP" altLang="en-US" sz="1000" b="1" dirty="0">
              <a:solidFill>
                <a:prstClr val="black"/>
              </a:solidFill>
            </a:endParaRPr>
          </a:p>
        </p:txBody>
      </p:sp>
      <p:sp>
        <p:nvSpPr>
          <p:cNvPr id="45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1256999" y="2469595"/>
            <a:ext cx="395478" cy="831207"/>
          </a:xfrm>
          <a:prstGeom prst="rightArrow">
            <a:avLst>
              <a:gd name="adj1" fmla="val 60163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268ED4D-634E-496A-BB9C-4644F1191828}"/>
              </a:ext>
            </a:extLst>
          </p:cNvPr>
          <p:cNvSpPr txBox="1"/>
          <p:nvPr/>
        </p:nvSpPr>
        <p:spPr>
          <a:xfrm>
            <a:off x="2616610" y="119073"/>
            <a:ext cx="725703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          </a:t>
            </a:r>
            <a:r>
              <a:rPr kumimoji="1" lang="en-US" altLang="ja-JP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R8 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新見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市立新見南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中学校</a:t>
            </a:r>
            <a:r>
              <a:rPr kumimoji="1" lang="ja-JP" altLang="en-US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生徒指導対応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グランドデザイン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EC953D8-A3B3-42E2-906A-1F217DEF4456}"/>
              </a:ext>
            </a:extLst>
          </p:cNvPr>
          <p:cNvSpPr/>
          <p:nvPr/>
        </p:nvSpPr>
        <p:spPr>
          <a:xfrm>
            <a:off x="3391875" y="2705235"/>
            <a:ext cx="4924387" cy="4124607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100" dirty="0" smtClean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6200000">
            <a:off x="3671145" y="1171014"/>
            <a:ext cx="902623" cy="1870721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03568" y="254950"/>
            <a:ext cx="654262" cy="265962"/>
          </a:xfrm>
          <a:prstGeom prst="rect">
            <a:avLst/>
          </a:prstGeom>
        </p:spPr>
      </p:pic>
      <p:sp>
        <p:nvSpPr>
          <p:cNvPr id="59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3414730" y="2518099"/>
            <a:ext cx="2537955" cy="24933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1400" b="1" dirty="0" smtClean="0">
                <a:solidFill>
                  <a:schemeClr val="bg1"/>
                </a:solidFill>
              </a:rPr>
              <a:t>課題予防的生徒指導</a:t>
            </a:r>
            <a:endParaRPr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6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2886652" y="379155"/>
            <a:ext cx="7045939" cy="1429436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○安心　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人権教育を基盤とした学校経営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○安全　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一人ひとりがルール・マナーを守る生徒主体の活動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○居心地　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多様性を認め人権侵害をしない学級経営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4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〇心理的安全性の醸成　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質問・反対意見・困ったとき助けを求めることができる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E5C5F4DF-3DAB-49CD-A93E-D19D5D7E60DB}"/>
              </a:ext>
            </a:extLst>
          </p:cNvPr>
          <p:cNvSpPr/>
          <p:nvPr/>
        </p:nvSpPr>
        <p:spPr>
          <a:xfrm>
            <a:off x="8552994" y="4474186"/>
            <a:ext cx="3270747" cy="21373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" y="156826"/>
            <a:ext cx="2370708" cy="870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9991534" y="119073"/>
            <a:ext cx="2140010" cy="153450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prstClr val="black"/>
                </a:solidFill>
              </a:rPr>
              <a:t>・日本国憲法</a:t>
            </a:r>
          </a:p>
          <a:p>
            <a:r>
              <a:rPr lang="ja-JP" altLang="en-US" sz="1200" b="1" dirty="0" smtClean="0">
                <a:solidFill>
                  <a:prstClr val="black"/>
                </a:solidFill>
              </a:rPr>
              <a:t>・教育基本法</a:t>
            </a:r>
          </a:p>
          <a:p>
            <a:r>
              <a:rPr lang="ja-JP" altLang="en-US" sz="1200" b="1" dirty="0" smtClean="0">
                <a:solidFill>
                  <a:prstClr val="black"/>
                </a:solidFill>
              </a:rPr>
              <a:t>・いじめ防止対策推進法</a:t>
            </a:r>
          </a:p>
          <a:p>
            <a:r>
              <a:rPr lang="ja-JP" altLang="en-US" sz="1200" b="1" dirty="0" smtClean="0">
                <a:solidFill>
                  <a:prstClr val="black"/>
                </a:solidFill>
              </a:rPr>
              <a:t>・こども基本法</a:t>
            </a:r>
          </a:p>
          <a:p>
            <a:r>
              <a:rPr lang="ja-JP" altLang="en-US" sz="1200" b="1" dirty="0" smtClean="0">
                <a:solidFill>
                  <a:prstClr val="black"/>
                </a:solidFill>
              </a:rPr>
              <a:t>・子どもの権利条約</a:t>
            </a:r>
            <a:endParaRPr lang="en-US" altLang="ja-JP" sz="1200" b="1" dirty="0" smtClean="0">
              <a:solidFill>
                <a:prstClr val="black"/>
              </a:solidFill>
            </a:endParaRPr>
          </a:p>
          <a:p>
            <a:r>
              <a:rPr lang="ja-JP" altLang="en-US" sz="1200" b="1" dirty="0" smtClean="0">
                <a:solidFill>
                  <a:prstClr val="black"/>
                </a:solidFill>
              </a:rPr>
              <a:t>・生徒指導提要</a:t>
            </a:r>
          </a:p>
          <a:p>
            <a:r>
              <a:rPr lang="ja-JP" altLang="en-US" sz="1200" b="1" dirty="0" smtClean="0">
                <a:solidFill>
                  <a:prstClr val="black"/>
                </a:solidFill>
              </a:rPr>
              <a:t>・</a:t>
            </a:r>
            <a:r>
              <a:rPr lang="ja-JP" altLang="en-US" sz="800" b="1" dirty="0" smtClean="0">
                <a:solidFill>
                  <a:prstClr val="black"/>
                </a:solidFill>
              </a:rPr>
              <a:t>第４次岡山県人権教育推進プラン</a:t>
            </a:r>
            <a:endParaRPr lang="en-US" altLang="ja-JP" sz="800" b="1" dirty="0" smtClean="0">
              <a:solidFill>
                <a:prstClr val="black"/>
              </a:solidFill>
            </a:endParaRPr>
          </a:p>
          <a:p>
            <a:r>
              <a:rPr lang="ja-JP" altLang="en-US" sz="800" b="1" dirty="0" smtClean="0">
                <a:solidFill>
                  <a:prstClr val="black"/>
                </a:solidFill>
              </a:rPr>
              <a:t>・新見南中学校いじめ防止基本方針</a:t>
            </a:r>
            <a:endParaRPr lang="en-US" altLang="ja-JP" sz="800" b="1" dirty="0" smtClean="0">
              <a:solidFill>
                <a:prstClr val="black"/>
              </a:solidFill>
            </a:endParaRPr>
          </a:p>
          <a:p>
            <a:r>
              <a:rPr lang="ja-JP" altLang="en-US" sz="800" b="1" dirty="0" smtClean="0">
                <a:solidFill>
                  <a:prstClr val="black"/>
                </a:solidFill>
              </a:rPr>
              <a:t>　</a:t>
            </a:r>
            <a:endParaRPr lang="ja-JP" altLang="en-US" sz="600" b="1" dirty="0">
              <a:solidFill>
                <a:prstClr val="black"/>
              </a:solidFill>
            </a:endParaRPr>
          </a:p>
        </p:txBody>
      </p:sp>
      <p:sp>
        <p:nvSpPr>
          <p:cNvPr id="40" name="矢印: 右 39">
            <a:extLst>
              <a:ext uri="{FF2B5EF4-FFF2-40B4-BE49-F238E27FC236}">
                <a16:creationId xmlns:a16="http://schemas.microsoft.com/office/drawing/2014/main" id="{51B144C3-64F4-4AD3-A66C-442EF98C6984}"/>
              </a:ext>
            </a:extLst>
          </p:cNvPr>
          <p:cNvSpPr/>
          <p:nvPr/>
        </p:nvSpPr>
        <p:spPr>
          <a:xfrm rot="10800000">
            <a:off x="8075314" y="3157953"/>
            <a:ext cx="556662" cy="67990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>
            <a:off x="2402006" y="3609557"/>
            <a:ext cx="1038855" cy="380525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806620" y="5128529"/>
            <a:ext cx="762683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管理職</a:t>
            </a:r>
            <a:endParaRPr kumimoji="1" lang="ja-JP" altLang="en-US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" name="下矢印吹き出し 4"/>
          <p:cNvSpPr/>
          <p:nvPr/>
        </p:nvSpPr>
        <p:spPr>
          <a:xfrm>
            <a:off x="5154433" y="1699456"/>
            <a:ext cx="2891410" cy="1166979"/>
          </a:xfrm>
          <a:prstGeom prst="downArrowCallout">
            <a:avLst>
              <a:gd name="adj1" fmla="val 10364"/>
              <a:gd name="adj2" fmla="val 25000"/>
              <a:gd name="adj3" fmla="val 25000"/>
              <a:gd name="adj4" fmla="val 64977"/>
            </a:avLst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0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〇共通の基盤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教職員の専門性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endParaRPr kumimoji="1" lang="ja-JP" altLang="en-US" sz="10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〇チームとしての学校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校長のリーダーシップ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endParaRPr kumimoji="1" lang="ja-JP" altLang="en-US" sz="10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〇人材育成・業務改善</a:t>
            </a: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〇教職員間の同僚性　〇生徒理解会議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月曜日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endParaRPr kumimoji="1" lang="ja-JP" altLang="en-US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ja-JP" altLang="en-US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564272" y="4665904"/>
            <a:ext cx="4513377" cy="13497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・魅力ある学校づくり　　・個別最適な学び　・協働的な学び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・各教科の授業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分かる授業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・朝の会・帰りの会の充実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・道徳教育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多面的・多角的視点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・総合的な学習の時間　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人権学習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・特別活動　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行事・生徒会活動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   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・情報モラル教育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・教育相談　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学校生活アンケート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9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D48E5E0-A4F0-4FA9-9DE7-62061A0296E8}"/>
              </a:ext>
            </a:extLst>
          </p:cNvPr>
          <p:cNvSpPr/>
          <p:nvPr/>
        </p:nvSpPr>
        <p:spPr>
          <a:xfrm>
            <a:off x="267983" y="5229675"/>
            <a:ext cx="2841589" cy="152554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〇課題の予兆行動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気づき⇒共有⇒対応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〇教員による日々の生徒観察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〇教育相談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定期・不定期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○毎日の健康観察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心と身体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〇毎週月曜日に実施する学校生活アンケート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〇思春期こころの学校検診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(R7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R9)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</a:p>
          <a:p>
            <a:r>
              <a:rPr kumimoji="1" lang="ja-JP" altLang="en-US" sz="11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⇒　医療へつなげる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〇早期に発見し直ちに対応する</a:t>
            </a:r>
          </a:p>
          <a:p>
            <a:endParaRPr kumimoji="1" lang="ja-JP" altLang="en-US" sz="11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B234E6F-7B7C-4315-8CF7-1078B8641950}"/>
              </a:ext>
            </a:extLst>
          </p:cNvPr>
          <p:cNvSpPr/>
          <p:nvPr/>
        </p:nvSpPr>
        <p:spPr>
          <a:xfrm>
            <a:off x="446873" y="4993138"/>
            <a:ext cx="2144807" cy="236537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課題早期発見対応</a:t>
            </a:r>
            <a:endParaRPr kumimoji="1" lang="ja-JP" altLang="en-US" sz="1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7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8699534" y="4154811"/>
            <a:ext cx="3046187" cy="31004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400" b="1" dirty="0" smtClean="0">
              <a:solidFill>
                <a:prstClr val="black"/>
              </a:solidFill>
            </a:endParaRPr>
          </a:p>
          <a:p>
            <a:r>
              <a:rPr lang="ja-JP" altLang="en-US" sz="1400" b="1" dirty="0" smtClean="0">
                <a:solidFill>
                  <a:prstClr val="black"/>
                </a:solidFill>
              </a:rPr>
              <a:t>生徒指導組織体制　</a:t>
            </a:r>
            <a:r>
              <a:rPr kumimoji="1" lang="en-US" altLang="ja-JP" sz="1000" dirty="0" smtClean="0"/>
              <a:t>(</a:t>
            </a:r>
            <a:r>
              <a:rPr kumimoji="1" lang="ja-JP" altLang="en-US" sz="1000" dirty="0"/>
              <a:t>外部とのつながり</a:t>
            </a:r>
            <a:r>
              <a:rPr kumimoji="1" lang="en-US" altLang="ja-JP" sz="1000" dirty="0"/>
              <a:t>)</a:t>
            </a:r>
            <a:endParaRPr kumimoji="1" lang="ja-JP" altLang="en-US" sz="1000" dirty="0"/>
          </a:p>
          <a:p>
            <a:pPr lvl="0"/>
            <a:endParaRPr lang="ja-JP" altLang="en-US" sz="1400" b="1" dirty="0">
              <a:solidFill>
                <a:prstClr val="black"/>
              </a:solidFill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3567441" y="2894337"/>
            <a:ext cx="4124601" cy="16725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9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・人権集会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(6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月・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en-US" altLang="ja-JP" sz="9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・情報モラル教室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講師・新見警察署生活安全刑事課</a:t>
            </a:r>
            <a:r>
              <a:rPr kumimoji="1" lang="en-US" altLang="ja-JP" sz="9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9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・教育相談体制の充実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教員の相談力向上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・生徒の</a:t>
            </a:r>
            <a:r>
              <a:rPr kumimoji="1" lang="en-US" altLang="ja-JP" sz="11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SOS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を出す力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の育成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・生徒の変化に気付き</a:t>
            </a:r>
            <a:r>
              <a:rPr kumimoji="1" lang="en-US" altLang="ja-JP" sz="11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SOS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を受け止める力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の育成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・性教育</a:t>
            </a:r>
            <a:r>
              <a:rPr kumimoji="1" lang="ja-JP" altLang="en-US" sz="110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・薬物乱用防止教室　・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乳幼児ふれあい体験　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・生命の安全教育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学校保健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・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SC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による生徒全員面談</a:t>
            </a:r>
            <a:endParaRPr kumimoji="1" lang="ja-JP" altLang="en-US" sz="9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122456" y="2926620"/>
            <a:ext cx="2946995" cy="23840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課題未然防止教育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未然防止に向けて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3928379" y="4778435"/>
            <a:ext cx="3240350" cy="23840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発達支持的生徒指導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すべての教育活動で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4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3832026" y="5974126"/>
            <a:ext cx="3923560" cy="63289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チーム学校</a:t>
            </a:r>
            <a:r>
              <a:rPr kumimoji="1" lang="en-US" altLang="ja-JP" sz="1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同僚性</a:t>
            </a:r>
            <a:r>
              <a:rPr kumimoji="1" lang="en-US" altLang="ja-JP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と支援チーム体制</a:t>
            </a:r>
            <a:endParaRPr kumimoji="1" lang="ja-JP" altLang="en-US" sz="1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 algn="ctr"/>
            <a:r>
              <a:rPr lang="ja-JP" altLang="en-US" sz="1400" b="1" dirty="0" smtClean="0">
                <a:solidFill>
                  <a:schemeClr val="bg1"/>
                </a:solidFill>
              </a:rPr>
              <a:t>学級経営</a:t>
            </a:r>
            <a:r>
              <a:rPr lang="en-US" altLang="ja-JP" sz="1400" b="1" dirty="0" smtClean="0">
                <a:solidFill>
                  <a:schemeClr val="bg1"/>
                </a:solidFill>
              </a:rPr>
              <a:t>(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学級担任２人制</a:t>
            </a:r>
            <a:r>
              <a:rPr lang="en-US" altLang="ja-JP" sz="1400" b="1" dirty="0" smtClean="0">
                <a:solidFill>
                  <a:schemeClr val="bg1"/>
                </a:solidFill>
              </a:rPr>
              <a:t>)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チーム担任制</a:t>
            </a:r>
            <a:endParaRPr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01238AE-5E9A-42C1-8ECC-327378041AEE}"/>
              </a:ext>
            </a:extLst>
          </p:cNvPr>
          <p:cNvSpPr/>
          <p:nvPr/>
        </p:nvSpPr>
        <p:spPr>
          <a:xfrm>
            <a:off x="8848753" y="4530847"/>
            <a:ext cx="2733410" cy="21736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学校運営協議会⇔地域学校協働活動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D48E5E0-A4F0-4FA9-9DE7-62061A0296E8}"/>
              </a:ext>
            </a:extLst>
          </p:cNvPr>
          <p:cNvSpPr/>
          <p:nvPr/>
        </p:nvSpPr>
        <p:spPr>
          <a:xfrm>
            <a:off x="249685" y="4254119"/>
            <a:ext cx="2859887" cy="651421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〇いじめ被害       ○長期の不登校</a:t>
            </a:r>
            <a:endParaRPr kumimoji="1" lang="en-US" altLang="ja-JP" sz="11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〇発</a:t>
            </a:r>
            <a:r>
              <a:rPr kumimoji="1" lang="ja-JP" altLang="en-US" sz="11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達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障害          〇虐待</a:t>
            </a:r>
            <a:endParaRPr kumimoji="1" lang="en-US" altLang="ja-JP" sz="1100" dirty="0" smtClean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〇アセスメント⇒個別計画⇒組織的・継続的</a:t>
            </a:r>
          </a:p>
          <a:p>
            <a:endParaRPr kumimoji="1" lang="ja-JP" altLang="en-US" sz="11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2" name="四角形: 角を丸くする 5">
            <a:extLst>
              <a:ext uri="{FF2B5EF4-FFF2-40B4-BE49-F238E27FC236}">
                <a16:creationId xmlns:a16="http://schemas.microsoft.com/office/drawing/2014/main" id="{FB234E6F-7B7C-4315-8CF7-1078B8641950}"/>
              </a:ext>
            </a:extLst>
          </p:cNvPr>
          <p:cNvSpPr/>
          <p:nvPr/>
        </p:nvSpPr>
        <p:spPr>
          <a:xfrm>
            <a:off x="446873" y="4042843"/>
            <a:ext cx="2332549" cy="23653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困難課題対応的生徒指導</a:t>
            </a:r>
            <a:endParaRPr kumimoji="1" lang="ja-JP" altLang="en-US" sz="1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0800000">
            <a:off x="2977655" y="4279380"/>
            <a:ext cx="500567" cy="641797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10445780" y="1544261"/>
            <a:ext cx="247043" cy="350329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820099" y="4812944"/>
            <a:ext cx="573663" cy="2616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家庭</a:t>
            </a:r>
            <a:endParaRPr kumimoji="1" lang="ja-JP" altLang="en-US" sz="105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851054" y="4784153"/>
            <a:ext cx="906004" cy="2539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関係機関等</a:t>
            </a:r>
            <a:endParaRPr kumimoji="1" lang="ja-JP" altLang="en-US" sz="105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" name="左右矢印 7"/>
          <p:cNvSpPr/>
          <p:nvPr/>
        </p:nvSpPr>
        <p:spPr>
          <a:xfrm>
            <a:off x="9514332" y="4862989"/>
            <a:ext cx="1216152" cy="9624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160996" y="5335856"/>
            <a:ext cx="212326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教諭・養護・事務・</a:t>
            </a:r>
            <a:r>
              <a:rPr kumimoji="1" lang="en-US" altLang="ja-JP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SC</a:t>
            </a:r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</a:t>
            </a:r>
            <a:r>
              <a:rPr kumimoji="1" lang="en-US" altLang="ja-JP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SSW</a:t>
            </a:r>
          </a:p>
          <a:p>
            <a:endParaRPr kumimoji="1" lang="ja-JP" altLang="en-US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7" name="左右矢印 66"/>
          <p:cNvSpPr/>
          <p:nvPr/>
        </p:nvSpPr>
        <p:spPr>
          <a:xfrm rot="19183930">
            <a:off x="10923870" y="5206072"/>
            <a:ext cx="310792" cy="786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左右矢印 67"/>
          <p:cNvSpPr/>
          <p:nvPr/>
        </p:nvSpPr>
        <p:spPr>
          <a:xfrm rot="2484985">
            <a:off x="9119899" y="5166593"/>
            <a:ext cx="287647" cy="6706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0569302" y="6124484"/>
            <a:ext cx="1187755" cy="2308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スクールロイヤー</a:t>
            </a:r>
            <a:endParaRPr kumimoji="1" lang="ja-JP" altLang="en-US" sz="9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8761194" y="6139676"/>
            <a:ext cx="1525805" cy="2539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推進コーディネーター</a:t>
            </a:r>
            <a:endParaRPr kumimoji="1" lang="ja-JP" altLang="en-US" sz="1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1" name="左右矢印 70"/>
          <p:cNvSpPr/>
          <p:nvPr/>
        </p:nvSpPr>
        <p:spPr>
          <a:xfrm rot="2484985">
            <a:off x="10889315" y="5918868"/>
            <a:ext cx="287647" cy="6706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左右矢印 71"/>
          <p:cNvSpPr/>
          <p:nvPr/>
        </p:nvSpPr>
        <p:spPr>
          <a:xfrm rot="19183930">
            <a:off x="9336731" y="5929275"/>
            <a:ext cx="310792" cy="786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8242980" y="6607020"/>
            <a:ext cx="3889962" cy="22832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いじめ対策委員会・特別支援委員会・生徒指導委員会</a:t>
            </a:r>
            <a:endParaRPr kumimoji="1" lang="ja-JP" altLang="en-US" sz="12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0800000">
            <a:off x="2982382" y="5714596"/>
            <a:ext cx="500567" cy="641797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A1FB577B-7A9E-4E35-B9DC-9F24C3AEB582}"/>
              </a:ext>
            </a:extLst>
          </p:cNvPr>
          <p:cNvSpPr/>
          <p:nvPr/>
        </p:nvSpPr>
        <p:spPr>
          <a:xfrm>
            <a:off x="8491828" y="1877350"/>
            <a:ext cx="3639716" cy="21823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900" b="1" dirty="0" smtClean="0">
              <a:solidFill>
                <a:schemeClr val="tx1"/>
              </a:solidFill>
            </a:endParaRPr>
          </a:p>
          <a:p>
            <a:endParaRPr kumimoji="1" lang="ja-JP" altLang="en-US" sz="900" b="1" dirty="0" smtClean="0">
              <a:solidFill>
                <a:schemeClr val="tx1"/>
              </a:solidFill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〇一人</a:t>
            </a:r>
            <a:r>
              <a:rPr kumimoji="1" lang="ja-JP" altLang="en-US" sz="900" b="1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で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抱え込まない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チームとしての機能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900" b="1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〇生徒の権利への理解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法令等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〇生徒の困り感　⇒　観察・相談・アンケート　⇒　</a:t>
            </a:r>
            <a:r>
              <a:rPr kumimoji="1" lang="ja-JP" altLang="en-US" sz="900" b="1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即対応</a:t>
            </a: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〇問題の全体共有</a:t>
            </a:r>
            <a:r>
              <a:rPr kumimoji="1" lang="ja-JP" altLang="en-US" sz="900" b="1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⇒　</a:t>
            </a:r>
            <a:r>
              <a:rPr kumimoji="1" lang="ja-JP" altLang="en-US" sz="9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初期</a:t>
            </a:r>
            <a:r>
              <a:rPr kumimoji="1" lang="ja-JP" altLang="en-US" sz="900" b="1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対応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⇒　迅速</a:t>
            </a:r>
            <a:r>
              <a:rPr kumimoji="1" lang="ja-JP" altLang="en-US" sz="900" b="1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・的確に</a:t>
            </a:r>
            <a:endParaRPr kumimoji="1" lang="en-US" altLang="ja-JP" sz="900" b="1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〇家庭への連絡　⇒　情報共有・情報提供　⇒　協力依頼</a:t>
            </a: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SC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SSW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の活用　　</a:t>
            </a: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〇関係機関との連携・協力　</a:t>
            </a:r>
            <a:endParaRPr kumimoji="1" lang="en-US" altLang="ja-JP" sz="900" b="1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〇管理職中心　⇒　ミドルリーダーを機能させるネットワーク</a:t>
            </a:r>
            <a:endParaRPr kumimoji="1" lang="en-US" altLang="ja-JP" sz="900" b="1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〇継続的な振り返り</a:t>
            </a:r>
            <a:endParaRPr kumimoji="1" lang="en-US" altLang="ja-JP" sz="900" b="1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〇特別支援教育の視点</a:t>
            </a:r>
            <a:endParaRPr kumimoji="1" lang="en-US" altLang="ja-JP" sz="900" b="1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〇校則の見直し</a:t>
            </a:r>
            <a:endParaRPr kumimoji="1" lang="en-US" altLang="ja-JP" sz="900" b="1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〇インターネット</a:t>
            </a:r>
            <a:r>
              <a:rPr kumimoji="1" lang="en-US" altLang="ja-JP" sz="900" b="1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(SNS)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問題への対応</a:t>
            </a:r>
            <a:endParaRPr kumimoji="1" lang="en-US" altLang="ja-JP" sz="900" b="1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900" b="1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・法的な対応が必要な場合　⇒　生活安全刑事課との連携・協力</a:t>
            </a:r>
            <a:endParaRPr kumimoji="1" lang="ja-JP" altLang="en-US" sz="900" b="1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8552994" y="1834611"/>
            <a:ext cx="3446770" cy="2811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指導する　⇒　発達を支える、支援する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55" name="グラフィックス 54" descr="校舎">
            <a:extLst>
              <a:ext uri="{FF2B5EF4-FFF2-40B4-BE49-F238E27FC236}">
                <a16:creationId xmlns:a16="http://schemas.microsoft.com/office/drawing/2014/main" id="{FDE57412-6D08-43DC-9D39-8F0F56B0B5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713474" y="3609790"/>
            <a:ext cx="866906" cy="268002"/>
          </a:xfrm>
          <a:prstGeom prst="rect">
            <a:avLst/>
          </a:prstGeom>
        </p:spPr>
      </p:pic>
      <p:pic>
        <p:nvPicPr>
          <p:cNvPr id="56" name="グラフィックス 55" descr="教室">
            <a:extLst>
              <a:ext uri="{FF2B5EF4-FFF2-40B4-BE49-F238E27FC236}">
                <a16:creationId xmlns:a16="http://schemas.microsoft.com/office/drawing/2014/main" id="{870DBF85-9A88-4928-AF13-14E7B7C89B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7392928" y="5501029"/>
            <a:ext cx="362658" cy="42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679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4198</TotalTime>
  <Words>778</Words>
  <Application>Microsoft Office PowerPoint</Application>
  <PresentationFormat>ワイド画面</PresentationFormat>
  <Paragraphs>92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UD デジタル 教科書体 N-B</vt:lpstr>
      <vt:lpstr>UD デジタル 教科書体 NK-B</vt:lpstr>
      <vt:lpstr>UD デジタル 教科書体 NK-R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校長としての経営理念</dc:title>
  <dc:creator>NO111</dc:creator>
  <cp:lastModifiedBy>minami-jhs037</cp:lastModifiedBy>
  <cp:revision>362</cp:revision>
  <cp:lastPrinted>2026-02-17T02:52:41Z</cp:lastPrinted>
  <dcterms:created xsi:type="dcterms:W3CDTF">2020-04-20T02:53:17Z</dcterms:created>
  <dcterms:modified xsi:type="dcterms:W3CDTF">2026-02-23T23:22:29Z</dcterms:modified>
</cp:coreProperties>
</file>