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07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E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13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46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1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6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25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90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3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4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94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24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79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1E7A8CC-69BB-49D9-B805-39266CB99F0E}"/>
              </a:ext>
            </a:extLst>
          </p:cNvPr>
          <p:cNvSpPr/>
          <p:nvPr/>
        </p:nvSpPr>
        <p:spPr>
          <a:xfrm>
            <a:off x="4708406" y="3532249"/>
            <a:ext cx="2982176" cy="16837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生徒の発達をどのように支援するか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kumimoji="1" lang="ja-JP" altLang="en-US" sz="12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配慮を必要する生徒への指導）</a:t>
            </a:r>
          </a:p>
          <a:p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ガイダンス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とカウンセリングの双方で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支援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○学級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経営の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充実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学級担任</a:t>
            </a:r>
            <a:r>
              <a:rPr kumimoji="1" lang="en-US" altLang="ja-JP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人制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指示が通る落ち着いた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学習環境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人権意識の高揚</a:t>
            </a:r>
            <a:endParaRPr kumimoji="1" lang="en-US" altLang="ja-JP" sz="1100" dirty="0" smtClean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○放課後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補充学習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（地域学校協働活動との連携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endParaRPr kumimoji="1" lang="ja-JP" altLang="en-US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○個別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の支援計画、指導計画の作成と活用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○キャリア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教育の充実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268ED4D-634E-496A-BB9C-4644F1191828}"/>
              </a:ext>
            </a:extLst>
          </p:cNvPr>
          <p:cNvSpPr txBox="1"/>
          <p:nvPr/>
        </p:nvSpPr>
        <p:spPr>
          <a:xfrm>
            <a:off x="775430" y="30850"/>
            <a:ext cx="6979146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R8 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新見</a:t>
            </a:r>
            <a:r>
              <a:rPr kumimoji="1" lang="ja-JP" altLang="en-US" sz="16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市立新見南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中学校</a:t>
            </a:r>
            <a:r>
              <a:rPr kumimoji="1" lang="ja-JP" altLang="en-US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ja-JP" altLang="en-US" sz="24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学力向上グランドデザイン</a:t>
            </a:r>
            <a:r>
              <a:rPr kumimoji="1" lang="ja-JP" altLang="en-US" sz="2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1157FBCF-55C4-4F9C-9741-17C1304357B4}"/>
              </a:ext>
            </a:extLst>
          </p:cNvPr>
          <p:cNvSpPr/>
          <p:nvPr/>
        </p:nvSpPr>
        <p:spPr>
          <a:xfrm>
            <a:off x="184847" y="2138514"/>
            <a:ext cx="4258703" cy="4698864"/>
          </a:xfrm>
          <a:prstGeom prst="rect">
            <a:avLst/>
          </a:prstGeom>
          <a:solidFill>
            <a:schemeClr val="accent6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生徒</a:t>
            </a:r>
            <a:r>
              <a:rPr kumimoji="1" lang="ja-JP" altLang="en-US" sz="16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と教員で創造する授業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改善へ挑戦</a:t>
            </a:r>
            <a:endParaRPr kumimoji="1" lang="ja-JP" altLang="en-US" sz="14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</a:t>
            </a:r>
            <a:r>
              <a:rPr kumimoji="1" lang="en-US" altLang="ja-JP" sz="1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南中スタイル</a:t>
            </a:r>
            <a:r>
              <a:rPr kumimoji="1" lang="en-US" altLang="ja-JP" sz="1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先行学習</a:t>
            </a:r>
            <a:r>
              <a:rPr kumimoji="1" lang="en-US" altLang="ja-JP" sz="1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授業の</a:t>
            </a:r>
            <a:r>
              <a:rPr kumimoji="1" lang="ja-JP" altLang="en-US" sz="1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流れ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endParaRPr kumimoji="1" lang="ja-JP" altLang="en-US" sz="14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　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 </a:t>
            </a:r>
            <a:r>
              <a:rPr kumimoji="1" lang="en-US" altLang="ja-JP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家庭学習における予習</a:t>
            </a:r>
            <a:r>
              <a:rPr kumimoji="1" lang="en-US" altLang="ja-JP" sz="1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 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kumimoji="1"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⇓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</a:p>
          <a:p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  ①</a:t>
            </a:r>
            <a:r>
              <a:rPr kumimoji="1" lang="ja-JP" altLang="en-US" sz="1400" b="1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予習の確認</a:t>
            </a:r>
            <a:r>
              <a:rPr kumimoji="1" lang="en-US" altLang="ja-JP" sz="14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4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グループ思考</a:t>
            </a:r>
            <a:r>
              <a:rPr kumimoji="1" lang="en-US" altLang="ja-JP" sz="14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⇒　予習内容の活用</a:t>
            </a:r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</a:t>
            </a:r>
            <a:endParaRPr kumimoji="1" lang="en-US" altLang="ja-JP" sz="14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⇓ 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   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②</a:t>
            </a:r>
            <a:r>
              <a:rPr kumimoji="1" lang="ja-JP" altLang="en-US" sz="1200" b="1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全体共有</a:t>
            </a:r>
            <a:endParaRPr kumimoji="1" lang="en-US" altLang="ja-JP" sz="1200" b="1" u="sng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</a:t>
            </a:r>
            <a:r>
              <a:rPr kumimoji="1" lang="ja-JP" altLang="en-US" sz="12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2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⇓ </a:t>
            </a:r>
          </a:p>
          <a:p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 ③</a:t>
            </a:r>
            <a:r>
              <a:rPr kumimoji="1" lang="ja-JP" altLang="en-US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本時の</a:t>
            </a:r>
            <a:r>
              <a:rPr kumimoji="1" lang="ja-JP" altLang="en-US" sz="1200" b="1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目標確認</a:t>
            </a:r>
            <a:r>
              <a:rPr kumimoji="1" lang="ja-JP" altLang="en-US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・目標達成に向けた</a:t>
            </a:r>
            <a:r>
              <a:rPr kumimoji="1" lang="ja-JP" altLang="en-US" sz="1200" b="1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「問い」</a:t>
            </a:r>
            <a:r>
              <a:rPr kumimoji="1" lang="ja-JP" altLang="en-US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の設定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kumimoji="1" lang="en-US" altLang="ja-JP" sz="1200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</a:t>
            </a:r>
            <a:r>
              <a:rPr kumimoji="1" lang="ja-JP" altLang="en-US" sz="12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⇓</a:t>
            </a:r>
            <a:r>
              <a:rPr kumimoji="1" lang="ja-JP" altLang="en-US" sz="12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 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④</a:t>
            </a:r>
            <a:r>
              <a:rPr kumimoji="1" lang="ja-JP" altLang="en-US" sz="1400" b="1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個人思考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　</a:t>
            </a:r>
            <a:endParaRPr kumimoji="1" lang="en-US" altLang="ja-JP" sz="1400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⇓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endParaRPr kumimoji="1" lang="ja-JP" altLang="en-US" sz="14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　  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⑤</a:t>
            </a:r>
            <a:r>
              <a:rPr kumimoji="1" lang="ja-JP" altLang="en-US" sz="14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問いに対する</a:t>
            </a:r>
            <a:r>
              <a:rPr kumimoji="1" lang="ja-JP" altLang="en-US" sz="1400" b="1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回答</a:t>
            </a:r>
            <a:r>
              <a:rPr kumimoji="1" lang="en-US" altLang="ja-JP" sz="14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4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グループ・全体共有</a:t>
            </a:r>
            <a:r>
              <a:rPr kumimoji="1" lang="en-US" altLang="ja-JP" sz="14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400" u="sng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kumimoji="1" lang="en-US" altLang="ja-JP" sz="1400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⇓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endParaRPr kumimoji="1" lang="ja-JP" altLang="en-US" sz="14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  ⑥</a:t>
            </a:r>
            <a:r>
              <a:rPr kumimoji="1" lang="ja-JP" altLang="en-US" sz="1400" b="1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まとめ　</a:t>
            </a:r>
            <a:r>
              <a:rPr kumimoji="1" lang="ja-JP" altLang="en-US" sz="1400" u="sng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kumimoji="1" lang="en-US" altLang="ja-JP" sz="1400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⇓ </a:t>
            </a:r>
            <a:endParaRPr kumimoji="1" lang="ja-JP" altLang="en-US" sz="1400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　　⑦</a:t>
            </a:r>
            <a:r>
              <a:rPr kumimoji="1" lang="ja-JP" altLang="en-US" sz="1400" b="1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振り返り</a:t>
            </a:r>
            <a:r>
              <a:rPr kumimoji="1" lang="ja-JP" altLang="en-US" sz="14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kumimoji="1" lang="en-US" altLang="ja-JP" sz="1400" u="sng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</a:t>
            </a:r>
            <a:r>
              <a:rPr kumimoji="1" lang="ja-JP" altLang="en-US" sz="1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⇓ </a:t>
            </a:r>
          </a:p>
          <a:p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⑧</a:t>
            </a:r>
            <a:r>
              <a:rPr kumimoji="1" lang="ja-JP" altLang="en-US" sz="1200" b="1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復習</a:t>
            </a:r>
            <a:r>
              <a:rPr kumimoji="1" lang="ja-JP" altLang="en-US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課題</a:t>
            </a:r>
            <a:r>
              <a:rPr kumimoji="1" lang="en-US" altLang="ja-JP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アウトプット</a:t>
            </a:r>
            <a:r>
              <a:rPr kumimoji="1" lang="en-US" altLang="ja-JP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kumimoji="1" lang="ja-JP" altLang="en-US" sz="1200" b="1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予習</a:t>
            </a:r>
            <a:r>
              <a:rPr kumimoji="1" lang="ja-JP" altLang="en-US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課題</a:t>
            </a:r>
            <a:r>
              <a:rPr kumimoji="1" lang="en-US" altLang="ja-JP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インプット</a:t>
            </a:r>
            <a:r>
              <a:rPr kumimoji="1" lang="en-US" altLang="ja-JP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u="sng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の提示</a:t>
            </a:r>
            <a:endParaRPr kumimoji="1" lang="en-US" altLang="ja-JP" sz="1400" u="sng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</a:t>
            </a:r>
            <a:r>
              <a:rPr kumimoji="1" lang="ja-JP" altLang="en-US" sz="1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⇓ </a:t>
            </a:r>
          </a:p>
          <a:p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〇家庭学習</a:t>
            </a:r>
            <a:r>
              <a:rPr kumimoji="1" lang="en-US" altLang="ja-JP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既習内容の定着「復習」・次時の予習</a:t>
            </a:r>
            <a:r>
              <a:rPr kumimoji="1" lang="en-US" altLang="ja-JP" sz="14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</a:p>
          <a:p>
            <a:pPr algn="ctr"/>
            <a:endParaRPr kumimoji="1" lang="ja-JP" altLang="en-US" sz="16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4D48E5E0-A4F0-4FA9-9DE7-62061A0296E8}"/>
              </a:ext>
            </a:extLst>
          </p:cNvPr>
          <p:cNvSpPr/>
          <p:nvPr/>
        </p:nvSpPr>
        <p:spPr>
          <a:xfrm>
            <a:off x="7385096" y="2558814"/>
            <a:ext cx="4547106" cy="134537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○自分で学びの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見通し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が持て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学びの方法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や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学び合いの仕方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が考えられる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○自分で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問題を見出し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学びの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結果を整理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できる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○自分で学習過程を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振り返り関連付け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ができる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自己指導能力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修正力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非認知の力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が身に付く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○学習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基盤である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生きて働く確かな知識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の習得ができる</a:t>
            </a:r>
            <a:endParaRPr kumimoji="1" lang="ja-JP" altLang="en-US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ja-JP" altLang="en-US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D01238AE-5E9A-42C1-8ECC-327378041AEE}"/>
              </a:ext>
            </a:extLst>
          </p:cNvPr>
          <p:cNvSpPr/>
          <p:nvPr/>
        </p:nvSpPr>
        <p:spPr>
          <a:xfrm>
            <a:off x="4829679" y="5298129"/>
            <a:ext cx="4415246" cy="151475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b="1" dirty="0" smtClean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b="1" dirty="0" smtClean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教科</a:t>
            </a:r>
            <a:r>
              <a:rPr kumimoji="1" lang="ja-JP" altLang="en-US" sz="1100" b="1" dirty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横断的な視点に立った資質・能力の育成</a:t>
            </a:r>
          </a:p>
          <a:p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○論語・四字熟語・ことわざ・読書を中心</a:t>
            </a:r>
            <a:r>
              <a:rPr kumimoji="1"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とした</a:t>
            </a:r>
            <a:r>
              <a:rPr kumimoji="1" lang="ja-JP" altLang="en-US" sz="105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言語活用能力</a:t>
            </a:r>
          </a:p>
          <a:p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○各教科</a:t>
            </a:r>
            <a:r>
              <a:rPr kumimoji="1"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における</a:t>
            </a:r>
            <a:r>
              <a:rPr kumimoji="1" lang="ja-JP" altLang="en-US" sz="105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情報活用能力</a:t>
            </a:r>
            <a:r>
              <a:rPr kumimoji="1"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（ＩＣＴ）</a:t>
            </a:r>
            <a:endParaRPr kumimoji="1" lang="en-US" altLang="ja-JP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○総合</a:t>
            </a:r>
            <a:r>
              <a:rPr kumimoji="1"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学習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PBL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r>
              <a:rPr kumimoji="1"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を中心に据えた</a:t>
            </a:r>
            <a:r>
              <a:rPr kumimoji="1" lang="ja-JP" altLang="en-US" sz="105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問題発見・解決能力</a:t>
            </a:r>
          </a:p>
          <a:p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○協働</a:t>
            </a:r>
            <a:r>
              <a:rPr kumimoji="1"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学習を中心とした</a:t>
            </a:r>
            <a:r>
              <a:rPr kumimoji="1" lang="ja-JP" altLang="en-US" sz="105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発言力・発信力</a:t>
            </a:r>
          </a:p>
          <a:p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○「</a:t>
            </a:r>
            <a:r>
              <a:rPr kumimoji="1"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振り返り」における</a:t>
            </a:r>
            <a:r>
              <a:rPr kumimoji="1" lang="ja-JP" altLang="en-US" sz="105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批判的思考力</a:t>
            </a:r>
            <a:r>
              <a:rPr kumimoji="1"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の育成</a:t>
            </a:r>
          </a:p>
          <a:p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○中学校区で取り組む</a:t>
            </a:r>
            <a:r>
              <a:rPr kumimoji="1" lang="ja-JP" altLang="en-US" sz="105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自己探究学習</a:t>
            </a:r>
            <a:endParaRPr kumimoji="1" lang="en-US" altLang="ja-JP" sz="1050" dirty="0" smtClean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</a:t>
            </a:r>
            <a:r>
              <a:rPr kumimoji="1" lang="ja-JP" altLang="en-US" sz="105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自己指導能力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の育成</a:t>
            </a:r>
            <a:endParaRPr kumimoji="1" lang="ja-JP" altLang="en-US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10800000">
            <a:off x="3914766" y="2627808"/>
            <a:ext cx="883160" cy="34850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矢印: 右 39">
            <a:extLst>
              <a:ext uri="{FF2B5EF4-FFF2-40B4-BE49-F238E27FC236}">
                <a16:creationId xmlns:a16="http://schemas.microsoft.com/office/drawing/2014/main" id="{51B144C3-64F4-4AD3-A66C-442EF98C6984}"/>
              </a:ext>
            </a:extLst>
          </p:cNvPr>
          <p:cNvSpPr/>
          <p:nvPr/>
        </p:nvSpPr>
        <p:spPr>
          <a:xfrm rot="5400000">
            <a:off x="2103569" y="1712338"/>
            <a:ext cx="736440" cy="34850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75676564-DA49-4844-B95F-F0FF585DAE49}"/>
              </a:ext>
            </a:extLst>
          </p:cNvPr>
          <p:cNvSpPr/>
          <p:nvPr/>
        </p:nvSpPr>
        <p:spPr>
          <a:xfrm>
            <a:off x="8497881" y="3971176"/>
            <a:ext cx="3521711" cy="10778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学習評価</a:t>
            </a:r>
            <a:endParaRPr kumimoji="1" lang="ja-JP" altLang="en-US" sz="1200" b="1" dirty="0">
              <a:solidFill>
                <a:srgbClr val="7030A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○生徒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の良い点や進歩の状況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を積極的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に評価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単元</a:t>
            </a:r>
            <a:r>
              <a:rPr kumimoji="1" lang="ja-JP" altLang="en-US" sz="11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のまとまりを見通しての評価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○各教科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共通ポートフォリオ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評価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振り返りの力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56" name="グラフィックス 55" descr="教室">
            <a:extLst>
              <a:ext uri="{FF2B5EF4-FFF2-40B4-BE49-F238E27FC236}">
                <a16:creationId xmlns:a16="http://schemas.microsoft.com/office/drawing/2014/main" id="{870DBF85-9A88-4928-AF13-14E7B7C89B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55073" y="5108882"/>
            <a:ext cx="728393" cy="826458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549" y="32165"/>
            <a:ext cx="654262" cy="572145"/>
          </a:xfrm>
          <a:prstGeom prst="rect">
            <a:avLst/>
          </a:prstGeom>
        </p:spPr>
      </p:pic>
      <p:sp>
        <p:nvSpPr>
          <p:cNvPr id="57" name="四角形: 角を丸くする 14">
            <a:extLst>
              <a:ext uri="{FF2B5EF4-FFF2-40B4-BE49-F238E27FC236}">
                <a16:creationId xmlns:a16="http://schemas.microsoft.com/office/drawing/2014/main" id="{07D8B450-FBA9-44EA-B628-3A3FDB9819EC}"/>
              </a:ext>
            </a:extLst>
          </p:cNvPr>
          <p:cNvSpPr/>
          <p:nvPr/>
        </p:nvSpPr>
        <p:spPr>
          <a:xfrm>
            <a:off x="4539410" y="5298129"/>
            <a:ext cx="331974" cy="103092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sz="1200" b="1" dirty="0" smtClean="0">
                <a:solidFill>
                  <a:prstClr val="black"/>
                </a:solidFill>
              </a:rPr>
              <a:t>何を学ぶか</a:t>
            </a:r>
            <a:endParaRPr lang="ja-JP" altLang="en-US" sz="1200" b="1" dirty="0">
              <a:solidFill>
                <a:prstClr val="black"/>
              </a:solidFill>
            </a:endParaRPr>
          </a:p>
        </p:txBody>
      </p:sp>
      <p:sp>
        <p:nvSpPr>
          <p:cNvPr id="60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16200000">
            <a:off x="8971317" y="3651332"/>
            <a:ext cx="354257" cy="34850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四角形: 角を丸くする 6">
            <a:extLst>
              <a:ext uri="{FF2B5EF4-FFF2-40B4-BE49-F238E27FC236}">
                <a16:creationId xmlns:a16="http://schemas.microsoft.com/office/drawing/2014/main" id="{4F9BC99F-AB65-48F5-A886-19E0BAD58AC2}"/>
              </a:ext>
            </a:extLst>
          </p:cNvPr>
          <p:cNvSpPr/>
          <p:nvPr/>
        </p:nvSpPr>
        <p:spPr>
          <a:xfrm>
            <a:off x="8288334" y="3930568"/>
            <a:ext cx="1609745" cy="306814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1200" b="1" dirty="0" smtClean="0">
                <a:solidFill>
                  <a:prstClr val="black"/>
                </a:solidFill>
              </a:rPr>
              <a:t>何が身についたか</a:t>
            </a:r>
            <a:endParaRPr lang="ja-JP" altLang="en-US" sz="1200" b="1" dirty="0">
              <a:solidFill>
                <a:prstClr val="black"/>
              </a:solidFill>
            </a:endParaRPr>
          </a:p>
        </p:txBody>
      </p:sp>
      <p:sp>
        <p:nvSpPr>
          <p:cNvPr id="33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>
            <a:off x="7690582" y="4575932"/>
            <a:ext cx="771243" cy="29608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10800000">
            <a:off x="4099838" y="4645269"/>
            <a:ext cx="672561" cy="33235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スクロール: 横 25">
            <a:extLst>
              <a:ext uri="{FF2B5EF4-FFF2-40B4-BE49-F238E27FC236}">
                <a16:creationId xmlns:a16="http://schemas.microsoft.com/office/drawing/2014/main" id="{2B64C73E-2CDF-41C6-B69D-046A00E3DCB2}"/>
              </a:ext>
            </a:extLst>
          </p:cNvPr>
          <p:cNvSpPr/>
          <p:nvPr/>
        </p:nvSpPr>
        <p:spPr>
          <a:xfrm>
            <a:off x="439239" y="347763"/>
            <a:ext cx="9536410" cy="1847337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　　　　　　　　イン　　　　　　　　　　　　　</a:t>
            </a:r>
            <a:r>
              <a:rPr kumimoji="1" lang="en-US" altLang="ja-JP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知的好奇心を持ち主体的に学ぶ生徒の育成</a:t>
            </a:r>
            <a:r>
              <a:rPr kumimoji="1" lang="en-US" altLang="ja-JP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8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R8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家庭学習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個人思考における予習の定着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⇒　復習７割・予習３割の定着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家庭学習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6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R9  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予習の定着率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8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割　⇒　全国・県学力調査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平均以上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endParaRPr kumimoji="1" lang="en-US" altLang="ja-JP" sz="16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R10   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アウトプット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8: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インプット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の授業展開 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学び合いの習慣が確立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6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A1FB577B-7A9E-4E35-B9DC-9F24C3AEB582}"/>
              </a:ext>
            </a:extLst>
          </p:cNvPr>
          <p:cNvSpPr/>
          <p:nvPr/>
        </p:nvSpPr>
        <p:spPr>
          <a:xfrm>
            <a:off x="10673920" y="4047036"/>
            <a:ext cx="1444474" cy="23818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</a:rPr>
              <a:t>（ＰＤＣＡの確立）</a:t>
            </a: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E5C5F4DF-3DAB-49CD-A93E-D19D5D7E60DB}"/>
              </a:ext>
            </a:extLst>
          </p:cNvPr>
          <p:cNvSpPr/>
          <p:nvPr/>
        </p:nvSpPr>
        <p:spPr>
          <a:xfrm>
            <a:off x="7533722" y="2318686"/>
            <a:ext cx="3419629" cy="309122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何ができるようになるか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（資質・能力の育成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4F9BC99F-AB65-48F5-A886-19E0BAD58AC2}"/>
              </a:ext>
            </a:extLst>
          </p:cNvPr>
          <p:cNvSpPr/>
          <p:nvPr/>
        </p:nvSpPr>
        <p:spPr>
          <a:xfrm>
            <a:off x="4568862" y="1843638"/>
            <a:ext cx="2759554" cy="13544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smtClean="0">
                <a:solidFill>
                  <a:prstClr val="black"/>
                </a:solidFill>
              </a:rPr>
              <a:t>             </a:t>
            </a:r>
            <a:endParaRPr lang="en-US" altLang="ja-JP" sz="1400" b="1" smtClean="0">
              <a:solidFill>
                <a:prstClr val="black"/>
              </a:solidFill>
            </a:endParaRPr>
          </a:p>
          <a:p>
            <a:r>
              <a:rPr lang="ja-JP" altLang="en-US" sz="1400" b="1">
                <a:solidFill>
                  <a:prstClr val="black"/>
                </a:solidFill>
              </a:rPr>
              <a:t>　</a:t>
            </a:r>
            <a:r>
              <a:rPr lang="ja-JP" altLang="en-US" sz="1400" b="1" smtClean="0">
                <a:solidFill>
                  <a:prstClr val="black"/>
                </a:solidFill>
              </a:rPr>
              <a:t>　　何</a:t>
            </a:r>
            <a:r>
              <a:rPr lang="ja-JP" altLang="en-US" sz="1400" b="1" dirty="0" smtClean="0">
                <a:solidFill>
                  <a:prstClr val="black"/>
                </a:solidFill>
              </a:rPr>
              <a:t>が必要か</a:t>
            </a:r>
            <a:endParaRPr lang="en-US" altLang="ja-JP" sz="1400" b="1" dirty="0" smtClean="0">
              <a:solidFill>
                <a:prstClr val="black"/>
              </a:solidFill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</a:t>
            </a:r>
            <a:r>
              <a:rPr kumimoji="1" lang="ja-JP" altLang="en-US" sz="1200" b="1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家庭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との</a:t>
            </a:r>
            <a:r>
              <a:rPr kumimoji="1" lang="ja-JP" altLang="en-US" sz="12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連携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声かけ・励まし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</a:t>
            </a:r>
            <a:r>
              <a:rPr kumimoji="1" lang="ja-JP" altLang="en-US" sz="12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家庭学習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</a:t>
            </a:r>
            <a:r>
              <a:rPr kumimoji="1" lang="ja-JP" altLang="en-US" sz="12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習慣化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</a:t>
            </a:r>
            <a:r>
              <a:rPr kumimoji="1" lang="ja-JP" altLang="en-US" sz="1200" b="1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小学校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との</a:t>
            </a:r>
            <a:r>
              <a:rPr kumimoji="1" lang="ja-JP" altLang="en-US" sz="12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連携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予習の意識づけ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</a:t>
            </a:r>
            <a:r>
              <a:rPr kumimoji="1" lang="ja-JP" altLang="en-US" sz="12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９年間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</a:t>
            </a:r>
            <a:r>
              <a:rPr kumimoji="1" lang="ja-JP" altLang="en-US" sz="12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見通した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指導・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支援</a:t>
            </a:r>
            <a:endParaRPr kumimoji="1" lang="en-US" altLang="ja-JP" sz="12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</a:t>
            </a:r>
            <a:r>
              <a:rPr kumimoji="1" lang="ja-JP" altLang="en-US" sz="12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家庭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における</a:t>
            </a:r>
            <a:r>
              <a:rPr kumimoji="1" lang="en-US" altLang="ja-JP" sz="12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SNS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等の</a:t>
            </a:r>
            <a:r>
              <a:rPr kumimoji="1" lang="ja-JP" altLang="en-US" sz="12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約束ごと</a:t>
            </a:r>
            <a:endParaRPr kumimoji="1" lang="ja-JP" altLang="en-US" sz="1200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lvl="0"/>
            <a:endParaRPr lang="ja-JP" altLang="en-US" sz="1400" b="1" dirty="0">
              <a:solidFill>
                <a:prstClr val="black"/>
              </a:solidFill>
            </a:endParaRPr>
          </a:p>
        </p:txBody>
      </p:sp>
      <p:pic>
        <p:nvPicPr>
          <p:cNvPr id="39" name="図 3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134" y="-39589"/>
            <a:ext cx="1768220" cy="734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正方形/長方形 4"/>
          <p:cNvSpPr/>
          <p:nvPr/>
        </p:nvSpPr>
        <p:spPr>
          <a:xfrm>
            <a:off x="166820" y="3200573"/>
            <a:ext cx="335604" cy="323130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/>
              <a:t>0</a:t>
            </a:r>
            <a:r>
              <a:rPr kumimoji="1" lang="ja-JP" altLang="en-US" sz="1050" dirty="0" smtClean="0"/>
              <a:t>　　</a:t>
            </a:r>
            <a:endParaRPr kumimoji="1" lang="en-US" altLang="ja-JP" sz="1050" dirty="0" smtClean="0"/>
          </a:p>
          <a:p>
            <a:pPr algn="ctr"/>
            <a:endParaRPr kumimoji="1" lang="en-US" altLang="ja-JP" sz="1050" dirty="0"/>
          </a:p>
          <a:p>
            <a:pPr algn="ctr"/>
            <a:endParaRPr kumimoji="1" lang="ja-JP" altLang="en-US" sz="1050" dirty="0" smtClean="0"/>
          </a:p>
          <a:p>
            <a:pPr algn="ctr"/>
            <a:r>
              <a:rPr kumimoji="1" lang="en-US" altLang="ja-JP" sz="1050" dirty="0" smtClean="0"/>
              <a:t>5</a:t>
            </a:r>
            <a:endParaRPr kumimoji="1" lang="ja-JP" altLang="en-US" sz="1050" dirty="0"/>
          </a:p>
          <a:p>
            <a:pPr algn="ctr"/>
            <a:endParaRPr kumimoji="1" lang="ja-JP" altLang="en-US" sz="1050" dirty="0" smtClean="0"/>
          </a:p>
          <a:p>
            <a:pPr algn="ctr"/>
            <a:r>
              <a:rPr kumimoji="1" lang="en-US" altLang="ja-JP" sz="1050" dirty="0" smtClean="0"/>
              <a:t>10 </a:t>
            </a:r>
          </a:p>
          <a:p>
            <a:pPr algn="ctr"/>
            <a:endParaRPr kumimoji="1" lang="en-US" altLang="ja-JP" sz="1050" dirty="0"/>
          </a:p>
          <a:p>
            <a:pPr algn="ctr"/>
            <a:r>
              <a:rPr kumimoji="1" lang="en-US" altLang="ja-JP" sz="1050" dirty="0" smtClean="0"/>
              <a:t>15</a:t>
            </a:r>
          </a:p>
          <a:p>
            <a:pPr algn="ctr"/>
            <a:endParaRPr kumimoji="1" lang="en-US" altLang="ja-JP" sz="1050" dirty="0"/>
          </a:p>
          <a:p>
            <a:pPr algn="ctr"/>
            <a:r>
              <a:rPr kumimoji="1" lang="en-US" altLang="ja-JP" sz="1050" dirty="0" smtClean="0"/>
              <a:t>25</a:t>
            </a:r>
          </a:p>
          <a:p>
            <a:pPr algn="ctr"/>
            <a:endParaRPr kumimoji="1" lang="en-US" altLang="ja-JP" sz="1050" dirty="0"/>
          </a:p>
          <a:p>
            <a:pPr algn="ctr"/>
            <a:r>
              <a:rPr kumimoji="1" lang="en-US" altLang="ja-JP" sz="1050" dirty="0" smtClean="0"/>
              <a:t>35</a:t>
            </a:r>
          </a:p>
          <a:p>
            <a:pPr algn="ctr"/>
            <a:endParaRPr kumimoji="1" lang="en-US" altLang="ja-JP" sz="1050" dirty="0"/>
          </a:p>
          <a:p>
            <a:pPr algn="ctr"/>
            <a:r>
              <a:rPr kumimoji="1" lang="en-US" altLang="ja-JP" sz="1050" dirty="0" smtClean="0"/>
              <a:t>40</a:t>
            </a:r>
          </a:p>
          <a:p>
            <a:pPr algn="ctr"/>
            <a:endParaRPr kumimoji="1" lang="en-US" altLang="ja-JP" sz="1050" dirty="0"/>
          </a:p>
          <a:p>
            <a:pPr algn="ctr"/>
            <a:r>
              <a:rPr kumimoji="1" lang="en-US" altLang="ja-JP" sz="1050" dirty="0" smtClean="0"/>
              <a:t>45</a:t>
            </a:r>
          </a:p>
          <a:p>
            <a:pPr algn="ctr"/>
            <a:endParaRPr kumimoji="1" lang="en-US" altLang="ja-JP" sz="1050" dirty="0" smtClean="0"/>
          </a:p>
          <a:p>
            <a:pPr algn="ctr"/>
            <a:endParaRPr kumimoji="1" lang="en-US" altLang="ja-JP" sz="1200" dirty="0" smtClean="0"/>
          </a:p>
          <a:p>
            <a:pPr algn="ctr"/>
            <a:r>
              <a:rPr kumimoji="1" lang="en-US" altLang="ja-JP" sz="1200" dirty="0" smtClean="0"/>
              <a:t> </a:t>
            </a:r>
          </a:p>
        </p:txBody>
      </p:sp>
      <p:pic>
        <p:nvPicPr>
          <p:cNvPr id="55" name="グラフィックス 54" descr="校舎">
            <a:extLst>
              <a:ext uri="{FF2B5EF4-FFF2-40B4-BE49-F238E27FC236}">
                <a16:creationId xmlns:a16="http://schemas.microsoft.com/office/drawing/2014/main" id="{FDE57412-6D08-43DC-9D39-8F0F56B0B57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12882" y="1271431"/>
            <a:ext cx="1246559" cy="600227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B234E6F-7B7C-4315-8CF7-1078B8641950}"/>
              </a:ext>
            </a:extLst>
          </p:cNvPr>
          <p:cNvSpPr/>
          <p:nvPr/>
        </p:nvSpPr>
        <p:spPr>
          <a:xfrm>
            <a:off x="4772399" y="3250925"/>
            <a:ext cx="2264903" cy="300276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個別最適な学び</a:t>
            </a:r>
            <a:endParaRPr kumimoji="1" lang="ja-JP" altLang="en-US" sz="1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EC953D8-A3B3-42E2-906A-1F217DEF4456}"/>
              </a:ext>
            </a:extLst>
          </p:cNvPr>
          <p:cNvSpPr/>
          <p:nvPr/>
        </p:nvSpPr>
        <p:spPr>
          <a:xfrm>
            <a:off x="8895632" y="5119125"/>
            <a:ext cx="3131625" cy="15795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 smtClean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授業改善</a:t>
            </a:r>
            <a:r>
              <a:rPr kumimoji="1" lang="en-US" altLang="ja-JP" sz="1200" b="1" dirty="0" smtClean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b="1" dirty="0" smtClean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授業の質の向上</a:t>
            </a:r>
            <a:r>
              <a:rPr kumimoji="1" lang="en-US" altLang="ja-JP" sz="1200" b="1" dirty="0" smtClean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200" b="1" dirty="0" smtClean="0">
              <a:solidFill>
                <a:srgbClr val="7030A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○単元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のまとまりを</a:t>
            </a:r>
            <a:r>
              <a:rPr kumimoji="1" lang="ja-JP" altLang="en-US" sz="11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見通し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ながら学ぶ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○各教科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の特質に応じた</a:t>
            </a:r>
            <a:r>
              <a:rPr kumimoji="1" lang="ja-JP" altLang="en-US" sz="11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見方・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考え方</a:t>
            </a:r>
            <a:endParaRPr kumimoji="1" lang="ja-JP" altLang="en-US" sz="1100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○主体的・対話的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で</a:t>
            </a:r>
            <a:r>
              <a:rPr kumimoji="1" lang="ja-JP" altLang="en-US" sz="11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深い学び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の実現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○効果的な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ＩＣＴ</a:t>
            </a:r>
            <a:r>
              <a:rPr kumimoji="1" lang="ja-JP" altLang="en-US" sz="11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活用</a:t>
            </a:r>
            <a:endParaRPr kumimoji="1" lang="en-US" altLang="ja-JP" sz="1100" dirty="0" smtClean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アウトプット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する活動を中心に据える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予習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で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習得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した知識を授業で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活用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アウトプット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深い学び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への個別最適化⇒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探究</a:t>
            </a:r>
            <a:endParaRPr kumimoji="1" lang="ja-JP" altLang="en-US" sz="1100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3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5400000">
            <a:off x="6222609" y="5047496"/>
            <a:ext cx="270336" cy="31656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560192">
            <a:off x="7517632" y="5080835"/>
            <a:ext cx="1009555" cy="22245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07D8B450-FBA9-44EA-B628-3A3FDB9819EC}"/>
              </a:ext>
            </a:extLst>
          </p:cNvPr>
          <p:cNvSpPr/>
          <p:nvPr/>
        </p:nvSpPr>
        <p:spPr>
          <a:xfrm>
            <a:off x="8556572" y="5106604"/>
            <a:ext cx="359914" cy="159204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sz="1200" b="1" dirty="0" smtClean="0">
                <a:solidFill>
                  <a:prstClr val="black"/>
                </a:solidFill>
              </a:rPr>
              <a:t>どのように学ぶか</a:t>
            </a:r>
            <a:endParaRPr lang="ja-JP" altLang="en-US" sz="1200" b="1" dirty="0">
              <a:solidFill>
                <a:prstClr val="black"/>
              </a:solidFill>
            </a:endParaRPr>
          </a:p>
        </p:txBody>
      </p:sp>
      <p:sp>
        <p:nvSpPr>
          <p:cNvPr id="32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5400000">
            <a:off x="11136945" y="4862691"/>
            <a:ext cx="1340084" cy="2257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16200000">
            <a:off x="10917602" y="4869094"/>
            <a:ext cx="1335966" cy="21706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28069" y="636110"/>
            <a:ext cx="3969857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授業を変えれば　⇒　生徒が変わる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9677397" y="30850"/>
            <a:ext cx="2410942" cy="226145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朝学習の時間</a:t>
            </a:r>
            <a:endParaRPr kumimoji="1" lang="en-US" altLang="ja-JP" sz="16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kumimoji="1" lang="en-US" altLang="ja-JP" sz="105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【</a:t>
            </a:r>
            <a:r>
              <a:rPr kumimoji="1" lang="ja-JP" altLang="en-US" sz="105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１５分間</a:t>
            </a:r>
            <a:r>
              <a:rPr kumimoji="1" lang="en-US" altLang="ja-JP" sz="105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】</a:t>
            </a:r>
            <a:endParaRPr kumimoji="1" lang="ja-JP" altLang="en-US" sz="105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6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自己選択による学習</a:t>
            </a:r>
          </a:p>
          <a:p>
            <a:r>
              <a:rPr kumimoji="1" lang="ja-JP" altLang="en-US" sz="110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・自己探究</a:t>
            </a:r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学習</a:t>
            </a:r>
          </a:p>
          <a:p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・教科学習</a:t>
            </a:r>
            <a:endParaRPr kumimoji="1" lang="en-US" altLang="ja-JP" sz="11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・小テスト・単元テスト</a:t>
            </a:r>
          </a:p>
          <a:p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・予習・読書</a:t>
            </a:r>
          </a:p>
          <a:p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・アプリ学習</a:t>
            </a:r>
          </a:p>
          <a:p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・論語・四字熟語・格言</a:t>
            </a:r>
            <a:endParaRPr kumimoji="1" lang="ja-JP" altLang="en-US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4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5400000">
            <a:off x="11123186" y="2239224"/>
            <a:ext cx="322613" cy="31656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679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3682</TotalTime>
  <Words>823</Words>
  <Application>Microsoft Office PowerPoint</Application>
  <PresentationFormat>ワイド画面</PresentationFormat>
  <Paragraphs>103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UD デジタル 教科書体 N-B</vt:lpstr>
      <vt:lpstr>UD デジタル 教科書体 NK-B</vt:lpstr>
      <vt:lpstr>UD デジタル 教科書体 NK-R</vt:lpstr>
      <vt:lpstr>UD デジタル 教科書体 NP-B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校長としての経営理念</dc:title>
  <dc:creator>NO111</dc:creator>
  <cp:lastModifiedBy>minami-jhs037</cp:lastModifiedBy>
  <cp:revision>317</cp:revision>
  <cp:lastPrinted>2026-01-28T00:13:21Z</cp:lastPrinted>
  <dcterms:created xsi:type="dcterms:W3CDTF">2020-04-20T02:53:17Z</dcterms:created>
  <dcterms:modified xsi:type="dcterms:W3CDTF">2026-03-01T23:23:48Z</dcterms:modified>
</cp:coreProperties>
</file>